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88" r:id="rId3"/>
    <p:sldId id="263" r:id="rId4"/>
    <p:sldId id="289" r:id="rId5"/>
    <p:sldId id="290" r:id="rId6"/>
    <p:sldId id="287" r:id="rId7"/>
    <p:sldId id="286" r:id="rId8"/>
    <p:sldId id="274" r:id="rId9"/>
    <p:sldId id="277" r:id="rId10"/>
    <p:sldId id="276" r:id="rId11"/>
    <p:sldId id="278" r:id="rId12"/>
  </p:sldIdLst>
  <p:sldSz cx="9144000" cy="5143500" type="screen16x9"/>
  <p:notesSz cx="6858000" cy="9144000"/>
  <p:embeddedFontLst>
    <p:embeddedFont>
      <p:font typeface="Amasis MT Pro" panose="02040504050005020304" pitchFamily="18" charset="0"/>
      <p:regular r:id="rId14"/>
      <p:bold r:id="rId15"/>
      <p:italic r:id="rId16"/>
      <p:boldItalic r:id="rId17"/>
    </p:embeddedFont>
    <p:embeddedFont>
      <p:font typeface="Arial Nova Cond" panose="020B0506020202020204" pitchFamily="34" charset="0"/>
      <p:regular r:id="rId18"/>
      <p:bold r:id="rId19"/>
      <p:italic r:id="rId20"/>
      <p:boldItalic r:id="rId21"/>
    </p:embeddedFont>
    <p:embeddedFont>
      <p:font typeface="Arial Nova Cond Light" panose="020B0306020202020204" pitchFamily="34" charset="0"/>
      <p:regular r:id="rId22"/>
      <p:italic r:id="rId23"/>
    </p:embeddedFont>
    <p:embeddedFont>
      <p:font typeface="Comic Sans MS" panose="030F0702030302020204" pitchFamily="66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Open Sans SemiBold" panose="020B0706030804020204" pitchFamily="34" charset="0"/>
      <p:bold r:id="rId32"/>
      <p:boldItalic r:id="rId33"/>
    </p:embeddedFont>
    <p:embeddedFont>
      <p:font typeface="Sabon Next LT" panose="02000500000000000000" pitchFamily="2" charset="0"/>
      <p:regular r:id="rId34"/>
      <p:bold r:id="rId35"/>
      <p:italic r:id="rId36"/>
      <p:boldItalic r:id="rId37"/>
    </p:embeddedFont>
    <p:embeddedFont>
      <p:font typeface="Sagona ExtraLight" panose="02020303050505020204" pitchFamily="18" charset="0"/>
      <p:regular r:id="rId38"/>
      <p:italic r:id="rId39"/>
    </p:embeddedFont>
    <p:embeddedFont>
      <p:font typeface="Source Sans Pro" panose="020B050303040302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CC66"/>
    <a:srgbClr val="339933"/>
    <a:srgbClr val="339966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8" autoAdjust="0"/>
    <p:restoredTop sz="94660"/>
  </p:normalViewPr>
  <p:slideViewPr>
    <p:cSldViewPr snapToGrid="0">
      <p:cViewPr varScale="1">
        <p:scale>
          <a:sx n="86" d="100"/>
          <a:sy n="86" d="100"/>
        </p:scale>
        <p:origin x="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7D55AA-94E1-44EB-87A0-F0BBAC5A1FD9}" type="doc">
      <dgm:prSet loTypeId="urn:microsoft.com/office/officeart/2009/3/layout/IncreasingArrowsProcess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E56BA4-5B5C-4DF5-9F0A-04AF5F4F3F4B}">
      <dgm:prSet phldrT="[Text]"/>
      <dgm:spPr/>
      <dgm:t>
        <a:bodyPr/>
        <a:lstStyle/>
        <a:p>
          <a:r>
            <a:rPr lang="en-GB">
              <a:sym typeface="Open Sans SemiBold"/>
            </a:rPr>
            <a:t>Techniques</a:t>
          </a:r>
          <a:endParaRPr lang="en-US" dirty="0"/>
        </a:p>
      </dgm:t>
    </dgm:pt>
    <dgm:pt modelId="{16741C8F-57D9-4455-B3FF-627E4B076834}" type="parTrans" cxnId="{0BE9F75C-3448-438A-B297-C6287E920875}">
      <dgm:prSet/>
      <dgm:spPr/>
      <dgm:t>
        <a:bodyPr/>
        <a:lstStyle/>
        <a:p>
          <a:endParaRPr lang="en-US"/>
        </a:p>
      </dgm:t>
    </dgm:pt>
    <dgm:pt modelId="{C1A7AEA7-BE19-4BF1-B02D-F776D10E5896}" type="sibTrans" cxnId="{0BE9F75C-3448-438A-B297-C6287E920875}">
      <dgm:prSet/>
      <dgm:spPr/>
      <dgm:t>
        <a:bodyPr/>
        <a:lstStyle/>
        <a:p>
          <a:endParaRPr lang="en-US"/>
        </a:p>
      </dgm:t>
    </dgm:pt>
    <dgm:pt modelId="{25D2B14C-90C1-497A-BC41-87B067B553DA}">
      <dgm:prSet phldrT="[Text]"/>
      <dgm:spPr/>
      <dgm:t>
        <a:bodyPr/>
        <a:lstStyle/>
        <a:p>
          <a:r>
            <a:rPr lang="en-GB" dirty="0">
              <a:latin typeface="Amasis MT Pro" panose="020B0604020202020204" pitchFamily="18" charset="0"/>
              <a:sym typeface="Open Sans"/>
            </a:rPr>
            <a:t>CEGIS</a:t>
          </a:r>
          <a:endParaRPr lang="en-US" dirty="0">
            <a:latin typeface="Amasis MT Pro" panose="020B0604020202020204" pitchFamily="18" charset="0"/>
          </a:endParaRPr>
        </a:p>
      </dgm:t>
    </dgm:pt>
    <dgm:pt modelId="{79FA1C5F-F4A3-439A-AA80-25CA4228D3B2}" type="parTrans" cxnId="{B2C91BD5-B49E-4F6C-B6EA-566F30EF8892}">
      <dgm:prSet/>
      <dgm:spPr/>
      <dgm:t>
        <a:bodyPr/>
        <a:lstStyle/>
        <a:p>
          <a:endParaRPr lang="en-US"/>
        </a:p>
      </dgm:t>
    </dgm:pt>
    <dgm:pt modelId="{6D6FD36F-6715-461F-A3C9-0ADA9829185E}" type="sibTrans" cxnId="{B2C91BD5-B49E-4F6C-B6EA-566F30EF8892}">
      <dgm:prSet/>
      <dgm:spPr/>
      <dgm:t>
        <a:bodyPr/>
        <a:lstStyle/>
        <a:p>
          <a:endParaRPr lang="en-US"/>
        </a:p>
      </dgm:t>
    </dgm:pt>
    <dgm:pt modelId="{D2CA0FCC-7ADB-4137-BB94-9D4FA90E343F}">
      <dgm:prSet phldrT="[Text]"/>
      <dgm:spPr/>
      <dgm:t>
        <a:bodyPr/>
        <a:lstStyle/>
        <a:p>
          <a:r>
            <a:rPr lang="en-GB">
              <a:sym typeface="Open Sans SemiBold"/>
            </a:rPr>
            <a:t>Benchmarks</a:t>
          </a:r>
          <a:endParaRPr lang="en-US" dirty="0"/>
        </a:p>
      </dgm:t>
    </dgm:pt>
    <dgm:pt modelId="{83920145-A592-41A1-98D5-A7D04ADB0E4B}" type="parTrans" cxnId="{253B3A39-969F-4748-A236-A3BFC71FE1B5}">
      <dgm:prSet/>
      <dgm:spPr/>
      <dgm:t>
        <a:bodyPr/>
        <a:lstStyle/>
        <a:p>
          <a:endParaRPr lang="en-US"/>
        </a:p>
      </dgm:t>
    </dgm:pt>
    <dgm:pt modelId="{61F3E444-65B2-489D-98A4-65B41E278873}" type="sibTrans" cxnId="{253B3A39-969F-4748-A236-A3BFC71FE1B5}">
      <dgm:prSet/>
      <dgm:spPr/>
      <dgm:t>
        <a:bodyPr/>
        <a:lstStyle/>
        <a:p>
          <a:endParaRPr lang="en-US"/>
        </a:p>
      </dgm:t>
    </dgm:pt>
    <dgm:pt modelId="{BD538480-4596-4D48-85CA-22522F76CA0A}">
      <dgm:prSet phldrT="[Text]"/>
      <dgm:spPr/>
      <dgm:t>
        <a:bodyPr/>
        <a:lstStyle/>
        <a:p>
          <a:r>
            <a:rPr lang="en-GB" dirty="0" err="1">
              <a:latin typeface="Amasis MT Pro" panose="02040504050005020304" pitchFamily="18" charset="0"/>
              <a:sym typeface="Open Sans"/>
            </a:rPr>
            <a:t>ExtractFix</a:t>
          </a:r>
          <a:endParaRPr lang="en-US" dirty="0">
            <a:latin typeface="Amasis MT Pro" panose="02040504050005020304" pitchFamily="18" charset="0"/>
          </a:endParaRPr>
        </a:p>
      </dgm:t>
    </dgm:pt>
    <dgm:pt modelId="{43AE87DE-176B-4B6F-8DED-6214FE8F7665}" type="parTrans" cxnId="{390DA9E7-8AA3-4C4F-9935-865EA51AC94E}">
      <dgm:prSet/>
      <dgm:spPr/>
      <dgm:t>
        <a:bodyPr/>
        <a:lstStyle/>
        <a:p>
          <a:endParaRPr lang="en-US"/>
        </a:p>
      </dgm:t>
    </dgm:pt>
    <dgm:pt modelId="{2BC15943-6F43-4D7D-B044-13FA8BE9482E}" type="sibTrans" cxnId="{390DA9E7-8AA3-4C4F-9935-865EA51AC94E}">
      <dgm:prSet/>
      <dgm:spPr/>
      <dgm:t>
        <a:bodyPr/>
        <a:lstStyle/>
        <a:p>
          <a:endParaRPr lang="en-US"/>
        </a:p>
      </dgm:t>
    </dgm:pt>
    <dgm:pt modelId="{C8580E24-6ECF-46BC-9910-9F2B3794F6F0}">
      <dgm:prSet phldrT="[Text]"/>
      <dgm:spPr/>
      <dgm:t>
        <a:bodyPr/>
        <a:lstStyle/>
        <a:p>
          <a:r>
            <a:rPr lang="en-GB">
              <a:sym typeface="Open Sans SemiBold"/>
            </a:rPr>
            <a:t>Results</a:t>
          </a:r>
          <a:endParaRPr lang="en-US" dirty="0"/>
        </a:p>
      </dgm:t>
    </dgm:pt>
    <dgm:pt modelId="{CEDBD9AA-8431-4E13-AB36-84CC52A61A46}" type="parTrans" cxnId="{91A46D66-E4F0-4721-B0D2-9862561D42A4}">
      <dgm:prSet/>
      <dgm:spPr/>
      <dgm:t>
        <a:bodyPr/>
        <a:lstStyle/>
        <a:p>
          <a:endParaRPr lang="en-US"/>
        </a:p>
      </dgm:t>
    </dgm:pt>
    <dgm:pt modelId="{F55F1D78-64CD-4497-9256-A8593975873F}" type="sibTrans" cxnId="{91A46D66-E4F0-4721-B0D2-9862561D42A4}">
      <dgm:prSet/>
      <dgm:spPr/>
      <dgm:t>
        <a:bodyPr/>
        <a:lstStyle/>
        <a:p>
          <a:endParaRPr lang="en-US"/>
        </a:p>
      </dgm:t>
    </dgm:pt>
    <dgm:pt modelId="{0F30AFB3-BCF3-4C43-A3CD-A3C77767AEB9}">
      <dgm:prSet phldrT="[Text]" custT="1"/>
      <dgm:spPr/>
      <dgm:t>
        <a:bodyPr/>
        <a:lstStyle/>
        <a:p>
          <a:r>
            <a:rPr lang="en-US" sz="1700" dirty="0">
              <a:latin typeface="Amasis MT Pro" panose="02040504050005020304" pitchFamily="18" charset="0"/>
              <a:sym typeface="Open Sans SemiBold"/>
            </a:rPr>
            <a:t>Up to </a:t>
          </a:r>
          <a:r>
            <a:rPr lang="en-US" sz="2400" b="1" dirty="0">
              <a:solidFill>
                <a:srgbClr val="00B050"/>
              </a:solidFill>
              <a:latin typeface="Amasis MT Pro" panose="02040504050005020304" pitchFamily="18" charset="0"/>
              <a:sym typeface="Open Sans SemiBold"/>
            </a:rPr>
            <a:t>74%</a:t>
          </a:r>
          <a:br>
            <a:rPr lang="en-US" sz="1700" dirty="0">
              <a:latin typeface="Amasis MT Pro" panose="02040504050005020304" pitchFamily="18" charset="0"/>
              <a:sym typeface="Open Sans SemiBold"/>
            </a:rPr>
          </a:br>
          <a:r>
            <a:rPr lang="en-US" sz="1700" dirty="0">
              <a:latin typeface="Amasis MT Pro" panose="02040504050005020304" pitchFamily="18" charset="0"/>
              <a:sym typeface="Open Sans SemiBold"/>
            </a:rPr>
            <a:t>Patch Space Reduction</a:t>
          </a:r>
          <a:endParaRPr lang="en-US" sz="1700" dirty="0">
            <a:latin typeface="Amasis MT Pro" panose="02040504050005020304" pitchFamily="18" charset="0"/>
          </a:endParaRPr>
        </a:p>
      </dgm:t>
    </dgm:pt>
    <dgm:pt modelId="{8A913C21-A191-4F52-B71D-DC2C0DBE5801}" type="parTrans" cxnId="{EFA527C6-BEFD-4D1A-B10F-5F40C80CE597}">
      <dgm:prSet/>
      <dgm:spPr/>
      <dgm:t>
        <a:bodyPr/>
        <a:lstStyle/>
        <a:p>
          <a:endParaRPr lang="en-US"/>
        </a:p>
      </dgm:t>
    </dgm:pt>
    <dgm:pt modelId="{E765A9A4-BA75-4F7C-89C5-0BBB2E8C4E59}" type="sibTrans" cxnId="{EFA527C6-BEFD-4D1A-B10F-5F40C80CE597}">
      <dgm:prSet/>
      <dgm:spPr/>
      <dgm:t>
        <a:bodyPr/>
        <a:lstStyle/>
        <a:p>
          <a:endParaRPr lang="en-US"/>
        </a:p>
      </dgm:t>
    </dgm:pt>
    <dgm:pt modelId="{5026EB79-EB75-46FA-A09C-4A6D7582718D}">
      <dgm:prSet/>
      <dgm:spPr/>
      <dgm:t>
        <a:bodyPr/>
        <a:lstStyle/>
        <a:p>
          <a:r>
            <a:rPr lang="en-GB" dirty="0" err="1">
              <a:latin typeface="Amasis MT Pro" panose="020B0604020202020204" pitchFamily="18" charset="0"/>
              <a:sym typeface="Open Sans"/>
            </a:rPr>
            <a:t>ExtractFix</a:t>
          </a:r>
          <a:endParaRPr lang="en-GB" dirty="0">
            <a:latin typeface="Amasis MT Pro" panose="020B0604020202020204" pitchFamily="18" charset="0"/>
            <a:sym typeface="Open Sans"/>
          </a:endParaRPr>
        </a:p>
      </dgm:t>
    </dgm:pt>
    <dgm:pt modelId="{C9BB7AE5-5775-4E7A-B497-70267128514C}" type="parTrans" cxnId="{62AA5509-DA42-44B6-881F-FF3FF2687767}">
      <dgm:prSet/>
      <dgm:spPr/>
      <dgm:t>
        <a:bodyPr/>
        <a:lstStyle/>
        <a:p>
          <a:endParaRPr lang="en-US"/>
        </a:p>
      </dgm:t>
    </dgm:pt>
    <dgm:pt modelId="{6CE21F70-2619-47AF-B2BF-9988BF5991DD}" type="sibTrans" cxnId="{62AA5509-DA42-44B6-881F-FF3FF2687767}">
      <dgm:prSet/>
      <dgm:spPr/>
      <dgm:t>
        <a:bodyPr/>
        <a:lstStyle/>
        <a:p>
          <a:endParaRPr lang="en-US"/>
        </a:p>
      </dgm:t>
    </dgm:pt>
    <dgm:pt modelId="{94A5D75C-CED4-49D2-B653-FC8FF1370D83}">
      <dgm:prSet/>
      <dgm:spPr/>
      <dgm:t>
        <a:bodyPr/>
        <a:lstStyle/>
        <a:p>
          <a:r>
            <a:rPr lang="en-GB" dirty="0" err="1">
              <a:latin typeface="Amasis MT Pro" panose="020B0604020202020204" pitchFamily="18" charset="0"/>
              <a:sym typeface="Open Sans"/>
            </a:rPr>
            <a:t>Angelix</a:t>
          </a:r>
          <a:endParaRPr lang="en-GB" dirty="0">
            <a:latin typeface="Amasis MT Pro" panose="020B0604020202020204" pitchFamily="18" charset="0"/>
            <a:sym typeface="Open Sans"/>
          </a:endParaRPr>
        </a:p>
      </dgm:t>
    </dgm:pt>
    <dgm:pt modelId="{30A455F9-C4C7-4430-ADBA-6106A39ABB51}" type="parTrans" cxnId="{18AEFC6A-4A48-4BF6-B5FD-4DF2379DA254}">
      <dgm:prSet/>
      <dgm:spPr/>
      <dgm:t>
        <a:bodyPr/>
        <a:lstStyle/>
        <a:p>
          <a:endParaRPr lang="en-US"/>
        </a:p>
      </dgm:t>
    </dgm:pt>
    <dgm:pt modelId="{949FD4E2-A4DB-49A3-9373-A53D241A66F9}" type="sibTrans" cxnId="{18AEFC6A-4A48-4BF6-B5FD-4DF2379DA254}">
      <dgm:prSet/>
      <dgm:spPr/>
      <dgm:t>
        <a:bodyPr/>
        <a:lstStyle/>
        <a:p>
          <a:endParaRPr lang="en-US"/>
        </a:p>
      </dgm:t>
    </dgm:pt>
    <dgm:pt modelId="{2CA97F46-3533-4107-81B3-D051731D1725}">
      <dgm:prSet/>
      <dgm:spPr/>
      <dgm:t>
        <a:bodyPr/>
        <a:lstStyle/>
        <a:p>
          <a:r>
            <a:rPr lang="en-GB" dirty="0">
              <a:latin typeface="Amasis MT Pro" panose="020B0604020202020204" pitchFamily="18" charset="0"/>
              <a:sym typeface="Open Sans"/>
            </a:rPr>
            <a:t>Prophet</a:t>
          </a:r>
          <a:endParaRPr lang="en-GB" dirty="0">
            <a:latin typeface="Amasis MT Pro" panose="020B0604020202020204" pitchFamily="18" charset="0"/>
          </a:endParaRPr>
        </a:p>
      </dgm:t>
    </dgm:pt>
    <dgm:pt modelId="{AB29380E-EFBE-4E8A-BA2C-625F651F429B}" type="parTrans" cxnId="{E2949E61-C49D-4258-B5C8-6D28B9326DAB}">
      <dgm:prSet/>
      <dgm:spPr/>
      <dgm:t>
        <a:bodyPr/>
        <a:lstStyle/>
        <a:p>
          <a:endParaRPr lang="en-US"/>
        </a:p>
      </dgm:t>
    </dgm:pt>
    <dgm:pt modelId="{DAC1E998-E2AC-4CC2-95CD-BFFDAC8B5237}" type="sibTrans" cxnId="{E2949E61-C49D-4258-B5C8-6D28B9326DAB}">
      <dgm:prSet/>
      <dgm:spPr/>
      <dgm:t>
        <a:bodyPr/>
        <a:lstStyle/>
        <a:p>
          <a:endParaRPr lang="en-US"/>
        </a:p>
      </dgm:t>
    </dgm:pt>
    <dgm:pt modelId="{33D0D6F3-359E-4891-B827-11A718ECC1DA}">
      <dgm:prSet/>
      <dgm:spPr/>
      <dgm:t>
        <a:bodyPr/>
        <a:lstStyle/>
        <a:p>
          <a:r>
            <a:rPr lang="en-GB" dirty="0" err="1">
              <a:latin typeface="Amasis MT Pro" panose="02040504050005020304" pitchFamily="18" charset="0"/>
              <a:sym typeface="Open Sans"/>
            </a:rPr>
            <a:t>ManyBugs</a:t>
          </a:r>
          <a:endParaRPr lang="en-GB" dirty="0">
            <a:latin typeface="Amasis MT Pro" panose="02040504050005020304" pitchFamily="18" charset="0"/>
            <a:sym typeface="Open Sans"/>
          </a:endParaRPr>
        </a:p>
      </dgm:t>
    </dgm:pt>
    <dgm:pt modelId="{B86123B5-D8DD-4862-A94D-EF883DE9C039}" type="parTrans" cxnId="{75E3B600-BBF7-423A-AE18-D20304EB098F}">
      <dgm:prSet/>
      <dgm:spPr/>
      <dgm:t>
        <a:bodyPr/>
        <a:lstStyle/>
        <a:p>
          <a:endParaRPr lang="en-US"/>
        </a:p>
      </dgm:t>
    </dgm:pt>
    <dgm:pt modelId="{225FD276-BAA1-4390-8B97-14E3F5731193}" type="sibTrans" cxnId="{75E3B600-BBF7-423A-AE18-D20304EB098F}">
      <dgm:prSet/>
      <dgm:spPr/>
      <dgm:t>
        <a:bodyPr/>
        <a:lstStyle/>
        <a:p>
          <a:endParaRPr lang="en-US"/>
        </a:p>
      </dgm:t>
    </dgm:pt>
    <dgm:pt modelId="{45713934-5D7A-421E-9BD0-1BEC636C2AC9}">
      <dgm:prSet/>
      <dgm:spPr/>
      <dgm:t>
        <a:bodyPr/>
        <a:lstStyle/>
        <a:p>
          <a:r>
            <a:rPr lang="en-GB" dirty="0">
              <a:latin typeface="Amasis MT Pro" panose="02040504050005020304" pitchFamily="18" charset="0"/>
              <a:sym typeface="Open Sans"/>
            </a:rPr>
            <a:t>SV-COMP</a:t>
          </a:r>
          <a:endParaRPr lang="en-GB" dirty="0">
            <a:latin typeface="Amasis MT Pro" panose="02040504050005020304" pitchFamily="18" charset="0"/>
          </a:endParaRPr>
        </a:p>
      </dgm:t>
    </dgm:pt>
    <dgm:pt modelId="{28E2FD40-2784-4541-8829-23E52A891464}" type="parTrans" cxnId="{7343D321-D0DD-410B-B22D-2952551B87DF}">
      <dgm:prSet/>
      <dgm:spPr/>
      <dgm:t>
        <a:bodyPr/>
        <a:lstStyle/>
        <a:p>
          <a:endParaRPr lang="en-US"/>
        </a:p>
      </dgm:t>
    </dgm:pt>
    <dgm:pt modelId="{0A1208CA-FACE-49D5-8645-CC6E4B46275D}" type="sibTrans" cxnId="{7343D321-D0DD-410B-B22D-2952551B87DF}">
      <dgm:prSet/>
      <dgm:spPr/>
      <dgm:t>
        <a:bodyPr/>
        <a:lstStyle/>
        <a:p>
          <a:endParaRPr lang="en-US"/>
        </a:p>
      </dgm:t>
    </dgm:pt>
    <dgm:pt modelId="{37C9F97B-8C28-4156-A2DB-FA1DF2A16E5B}" type="pres">
      <dgm:prSet presAssocID="{767D55AA-94E1-44EB-87A0-F0BBAC5A1FD9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6A79FFFF-4899-4B5C-86B5-B22857FBDCD1}" type="pres">
      <dgm:prSet presAssocID="{2EE56BA4-5B5C-4DF5-9F0A-04AF5F4F3F4B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0103F257-E98D-4CE0-81B9-C3CD4A42A35A}" type="pres">
      <dgm:prSet presAssocID="{2EE56BA4-5B5C-4DF5-9F0A-04AF5F4F3F4B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FD4F578A-38B9-4F35-BE06-9318883534CD}" type="pres">
      <dgm:prSet presAssocID="{D2CA0FCC-7ADB-4137-BB94-9D4FA90E343F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07E5EF9C-A6AD-4ACF-B021-23CDC359F969}" type="pres">
      <dgm:prSet presAssocID="{D2CA0FCC-7ADB-4137-BB94-9D4FA90E343F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68D63D9F-6A92-42C3-8940-6EBC8AC1CDDB}" type="pres">
      <dgm:prSet presAssocID="{C8580E24-6ECF-46BC-9910-9F2B3794F6F0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513A5D18-C26F-4824-9653-5B9A835A2EF2}" type="pres">
      <dgm:prSet presAssocID="{C8580E24-6ECF-46BC-9910-9F2B3794F6F0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75E3B600-BBF7-423A-AE18-D20304EB098F}" srcId="{D2CA0FCC-7ADB-4137-BB94-9D4FA90E343F}" destId="{33D0D6F3-359E-4891-B827-11A718ECC1DA}" srcOrd="1" destOrd="0" parTransId="{B86123B5-D8DD-4862-A94D-EF883DE9C039}" sibTransId="{225FD276-BAA1-4390-8B97-14E3F5731193}"/>
    <dgm:cxn modelId="{D72D4D04-6050-45F4-9CF8-87FC154D794B}" type="presOf" srcId="{2EE56BA4-5B5C-4DF5-9F0A-04AF5F4F3F4B}" destId="{6A79FFFF-4899-4B5C-86B5-B22857FBDCD1}" srcOrd="0" destOrd="0" presId="urn:microsoft.com/office/officeart/2009/3/layout/IncreasingArrowsProcess"/>
    <dgm:cxn modelId="{62AA5509-DA42-44B6-881F-FF3FF2687767}" srcId="{2EE56BA4-5B5C-4DF5-9F0A-04AF5F4F3F4B}" destId="{5026EB79-EB75-46FA-A09C-4A6D7582718D}" srcOrd="1" destOrd="0" parTransId="{C9BB7AE5-5775-4E7A-B497-70267128514C}" sibTransId="{6CE21F70-2619-47AF-B2BF-9988BF5991DD}"/>
    <dgm:cxn modelId="{7343D321-D0DD-410B-B22D-2952551B87DF}" srcId="{D2CA0FCC-7ADB-4137-BB94-9D4FA90E343F}" destId="{45713934-5D7A-421E-9BD0-1BEC636C2AC9}" srcOrd="2" destOrd="0" parTransId="{28E2FD40-2784-4541-8829-23E52A891464}" sibTransId="{0A1208CA-FACE-49D5-8645-CC6E4B46275D}"/>
    <dgm:cxn modelId="{86FF0F33-BD3D-4605-85BC-827FC6566B6F}" type="presOf" srcId="{94A5D75C-CED4-49D2-B653-FC8FF1370D83}" destId="{0103F257-E98D-4CE0-81B9-C3CD4A42A35A}" srcOrd="0" destOrd="2" presId="urn:microsoft.com/office/officeart/2009/3/layout/IncreasingArrowsProcess"/>
    <dgm:cxn modelId="{253B3A39-969F-4748-A236-A3BFC71FE1B5}" srcId="{767D55AA-94E1-44EB-87A0-F0BBAC5A1FD9}" destId="{D2CA0FCC-7ADB-4137-BB94-9D4FA90E343F}" srcOrd="1" destOrd="0" parTransId="{83920145-A592-41A1-98D5-A7D04ADB0E4B}" sibTransId="{61F3E444-65B2-489D-98A4-65B41E278873}"/>
    <dgm:cxn modelId="{DC07185C-0854-4EBF-85EB-A229B68E6F79}" type="presOf" srcId="{5026EB79-EB75-46FA-A09C-4A6D7582718D}" destId="{0103F257-E98D-4CE0-81B9-C3CD4A42A35A}" srcOrd="0" destOrd="1" presId="urn:microsoft.com/office/officeart/2009/3/layout/IncreasingArrowsProcess"/>
    <dgm:cxn modelId="{0BE9F75C-3448-438A-B297-C6287E920875}" srcId="{767D55AA-94E1-44EB-87A0-F0BBAC5A1FD9}" destId="{2EE56BA4-5B5C-4DF5-9F0A-04AF5F4F3F4B}" srcOrd="0" destOrd="0" parTransId="{16741C8F-57D9-4455-B3FF-627E4B076834}" sibTransId="{C1A7AEA7-BE19-4BF1-B02D-F776D10E5896}"/>
    <dgm:cxn modelId="{E2949E61-C49D-4258-B5C8-6D28B9326DAB}" srcId="{2EE56BA4-5B5C-4DF5-9F0A-04AF5F4F3F4B}" destId="{2CA97F46-3533-4107-81B3-D051731D1725}" srcOrd="3" destOrd="0" parTransId="{AB29380E-EFBE-4E8A-BA2C-625F651F429B}" sibTransId="{DAC1E998-E2AC-4CC2-95CD-BFFDAC8B5237}"/>
    <dgm:cxn modelId="{91A46D66-E4F0-4721-B0D2-9862561D42A4}" srcId="{767D55AA-94E1-44EB-87A0-F0BBAC5A1FD9}" destId="{C8580E24-6ECF-46BC-9910-9F2B3794F6F0}" srcOrd="2" destOrd="0" parTransId="{CEDBD9AA-8431-4E13-AB36-84CC52A61A46}" sibTransId="{F55F1D78-64CD-4497-9256-A8593975873F}"/>
    <dgm:cxn modelId="{5CC4D166-F99D-4179-96C2-4EBEA87E6219}" type="presOf" srcId="{45713934-5D7A-421E-9BD0-1BEC636C2AC9}" destId="{07E5EF9C-A6AD-4ACF-B021-23CDC359F969}" srcOrd="0" destOrd="2" presId="urn:microsoft.com/office/officeart/2009/3/layout/IncreasingArrowsProcess"/>
    <dgm:cxn modelId="{18AEFC6A-4A48-4BF6-B5FD-4DF2379DA254}" srcId="{2EE56BA4-5B5C-4DF5-9F0A-04AF5F4F3F4B}" destId="{94A5D75C-CED4-49D2-B653-FC8FF1370D83}" srcOrd="2" destOrd="0" parTransId="{30A455F9-C4C7-4430-ADBA-6106A39ABB51}" sibTransId="{949FD4E2-A4DB-49A3-9373-A53D241A66F9}"/>
    <dgm:cxn modelId="{27873E52-4D28-44DE-A5C4-F6A5754E2160}" type="presOf" srcId="{33D0D6F3-359E-4891-B827-11A718ECC1DA}" destId="{07E5EF9C-A6AD-4ACF-B021-23CDC359F969}" srcOrd="0" destOrd="1" presId="urn:microsoft.com/office/officeart/2009/3/layout/IncreasingArrowsProcess"/>
    <dgm:cxn modelId="{60F81780-C24D-44DB-85EE-DE9B33A6EB5A}" type="presOf" srcId="{BD538480-4596-4D48-85CA-22522F76CA0A}" destId="{07E5EF9C-A6AD-4ACF-B021-23CDC359F969}" srcOrd="0" destOrd="0" presId="urn:microsoft.com/office/officeart/2009/3/layout/IncreasingArrowsProcess"/>
    <dgm:cxn modelId="{49CAE68A-3054-4989-A737-CC939CB435A7}" type="presOf" srcId="{C8580E24-6ECF-46BC-9910-9F2B3794F6F0}" destId="{68D63D9F-6A92-42C3-8940-6EBC8AC1CDDB}" srcOrd="0" destOrd="0" presId="urn:microsoft.com/office/officeart/2009/3/layout/IncreasingArrowsProcess"/>
    <dgm:cxn modelId="{4DBB50A5-A85A-4F50-BB4F-5D64BB6DCCE1}" type="presOf" srcId="{0F30AFB3-BCF3-4C43-A3CD-A3C77767AEB9}" destId="{513A5D18-C26F-4824-9653-5B9A835A2EF2}" srcOrd="0" destOrd="0" presId="urn:microsoft.com/office/officeart/2009/3/layout/IncreasingArrowsProcess"/>
    <dgm:cxn modelId="{6499F9BE-62B2-463C-9788-BE97F1908983}" type="presOf" srcId="{25D2B14C-90C1-497A-BC41-87B067B553DA}" destId="{0103F257-E98D-4CE0-81B9-C3CD4A42A35A}" srcOrd="0" destOrd="0" presId="urn:microsoft.com/office/officeart/2009/3/layout/IncreasingArrowsProcess"/>
    <dgm:cxn modelId="{4ECF22C1-4201-449F-9FE8-EED681FDE7DC}" type="presOf" srcId="{D2CA0FCC-7ADB-4137-BB94-9D4FA90E343F}" destId="{FD4F578A-38B9-4F35-BE06-9318883534CD}" srcOrd="0" destOrd="0" presId="urn:microsoft.com/office/officeart/2009/3/layout/IncreasingArrowsProcess"/>
    <dgm:cxn modelId="{EFA527C6-BEFD-4D1A-B10F-5F40C80CE597}" srcId="{C8580E24-6ECF-46BC-9910-9F2B3794F6F0}" destId="{0F30AFB3-BCF3-4C43-A3CD-A3C77767AEB9}" srcOrd="0" destOrd="0" parTransId="{8A913C21-A191-4F52-B71D-DC2C0DBE5801}" sibTransId="{E765A9A4-BA75-4F7C-89C5-0BBB2E8C4E59}"/>
    <dgm:cxn modelId="{AEFD8AD3-751F-4343-BFB1-7C7DB8C4A430}" type="presOf" srcId="{767D55AA-94E1-44EB-87A0-F0BBAC5A1FD9}" destId="{37C9F97B-8C28-4156-A2DB-FA1DF2A16E5B}" srcOrd="0" destOrd="0" presId="urn:microsoft.com/office/officeart/2009/3/layout/IncreasingArrowsProcess"/>
    <dgm:cxn modelId="{B2C91BD5-B49E-4F6C-B6EA-566F30EF8892}" srcId="{2EE56BA4-5B5C-4DF5-9F0A-04AF5F4F3F4B}" destId="{25D2B14C-90C1-497A-BC41-87B067B553DA}" srcOrd="0" destOrd="0" parTransId="{79FA1C5F-F4A3-439A-AA80-25CA4228D3B2}" sibTransId="{6D6FD36F-6715-461F-A3C9-0ADA9829185E}"/>
    <dgm:cxn modelId="{390DA9E7-8AA3-4C4F-9935-865EA51AC94E}" srcId="{D2CA0FCC-7ADB-4137-BB94-9D4FA90E343F}" destId="{BD538480-4596-4D48-85CA-22522F76CA0A}" srcOrd="0" destOrd="0" parTransId="{43AE87DE-176B-4B6F-8DED-6214FE8F7665}" sibTransId="{2BC15943-6F43-4D7D-B044-13FA8BE9482E}"/>
    <dgm:cxn modelId="{F2BA8DE9-E0C4-4E1F-8E3E-86303797429D}" type="presOf" srcId="{2CA97F46-3533-4107-81B3-D051731D1725}" destId="{0103F257-E98D-4CE0-81B9-C3CD4A42A35A}" srcOrd="0" destOrd="3" presId="urn:microsoft.com/office/officeart/2009/3/layout/IncreasingArrowsProcess"/>
    <dgm:cxn modelId="{5B5664C8-7B6A-4FED-A1FE-D34E3A8E9D27}" type="presParOf" srcId="{37C9F97B-8C28-4156-A2DB-FA1DF2A16E5B}" destId="{6A79FFFF-4899-4B5C-86B5-B22857FBDCD1}" srcOrd="0" destOrd="0" presId="urn:microsoft.com/office/officeart/2009/3/layout/IncreasingArrowsProcess"/>
    <dgm:cxn modelId="{7C9CA016-B6AD-494D-B063-06B821532375}" type="presParOf" srcId="{37C9F97B-8C28-4156-A2DB-FA1DF2A16E5B}" destId="{0103F257-E98D-4CE0-81B9-C3CD4A42A35A}" srcOrd="1" destOrd="0" presId="urn:microsoft.com/office/officeart/2009/3/layout/IncreasingArrowsProcess"/>
    <dgm:cxn modelId="{A137493D-8187-4F64-9557-6B5EF545EFCF}" type="presParOf" srcId="{37C9F97B-8C28-4156-A2DB-FA1DF2A16E5B}" destId="{FD4F578A-38B9-4F35-BE06-9318883534CD}" srcOrd="2" destOrd="0" presId="urn:microsoft.com/office/officeart/2009/3/layout/IncreasingArrowsProcess"/>
    <dgm:cxn modelId="{A2001CD0-959D-453E-BCBA-993C3A77F25D}" type="presParOf" srcId="{37C9F97B-8C28-4156-A2DB-FA1DF2A16E5B}" destId="{07E5EF9C-A6AD-4ACF-B021-23CDC359F969}" srcOrd="3" destOrd="0" presId="urn:microsoft.com/office/officeart/2009/3/layout/IncreasingArrowsProcess"/>
    <dgm:cxn modelId="{8DF41E9A-6159-468C-925C-5D636CD919BD}" type="presParOf" srcId="{37C9F97B-8C28-4156-A2DB-FA1DF2A16E5B}" destId="{68D63D9F-6A92-42C3-8940-6EBC8AC1CDDB}" srcOrd="4" destOrd="0" presId="urn:microsoft.com/office/officeart/2009/3/layout/IncreasingArrowsProcess"/>
    <dgm:cxn modelId="{C5C582C3-F8C8-4AF5-9FBB-682B06D4AB4B}" type="presParOf" srcId="{37C9F97B-8C28-4156-A2DB-FA1DF2A16E5B}" destId="{513A5D18-C26F-4824-9653-5B9A835A2EF2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79FFFF-4899-4B5C-86B5-B22857FBDCD1}">
      <dsp:nvSpPr>
        <dsp:cNvPr id="0" name=""/>
        <dsp:cNvSpPr/>
      </dsp:nvSpPr>
      <dsp:spPr>
        <a:xfrm>
          <a:off x="0" y="261419"/>
          <a:ext cx="6096000" cy="887809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>
              <a:sym typeface="Open Sans SemiBold"/>
            </a:rPr>
            <a:t>Techniques</a:t>
          </a:r>
          <a:endParaRPr lang="en-US" sz="1700" kern="1200" dirty="0"/>
        </a:p>
      </dsp:txBody>
      <dsp:txXfrm>
        <a:off x="0" y="483371"/>
        <a:ext cx="5874048" cy="443905"/>
      </dsp:txXfrm>
    </dsp:sp>
    <dsp:sp modelId="{0103F257-E98D-4CE0-81B9-C3CD4A42A35A}">
      <dsp:nvSpPr>
        <dsp:cNvPr id="0" name=""/>
        <dsp:cNvSpPr/>
      </dsp:nvSpPr>
      <dsp:spPr>
        <a:xfrm>
          <a:off x="0" y="946049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Amasis MT Pro" panose="020B0604020202020204" pitchFamily="18" charset="0"/>
              <a:sym typeface="Open Sans"/>
            </a:rPr>
            <a:t>CEGIS</a:t>
          </a:r>
          <a:endParaRPr lang="en-US" sz="1700" kern="1200" dirty="0">
            <a:latin typeface="Amasis MT Pro" panose="020B0604020202020204" pitchFamily="18" charset="0"/>
          </a:endParaRP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>
              <a:latin typeface="Amasis MT Pro" panose="020B0604020202020204" pitchFamily="18" charset="0"/>
              <a:sym typeface="Open Sans"/>
            </a:rPr>
            <a:t>ExtractFix</a:t>
          </a:r>
          <a:endParaRPr lang="en-GB" sz="1700" kern="1200" dirty="0">
            <a:latin typeface="Amasis MT Pro" panose="020B0604020202020204" pitchFamily="18" charset="0"/>
            <a:sym typeface="Open Sans"/>
          </a:endParaRP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>
              <a:latin typeface="Amasis MT Pro" panose="020B0604020202020204" pitchFamily="18" charset="0"/>
              <a:sym typeface="Open Sans"/>
            </a:rPr>
            <a:t>Angelix</a:t>
          </a:r>
          <a:endParaRPr lang="en-GB" sz="1700" kern="1200" dirty="0">
            <a:latin typeface="Amasis MT Pro" panose="020B0604020202020204" pitchFamily="18" charset="0"/>
            <a:sym typeface="Open Sans"/>
          </a:endParaRP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Amasis MT Pro" panose="020B0604020202020204" pitchFamily="18" charset="0"/>
              <a:sym typeface="Open Sans"/>
            </a:rPr>
            <a:t>Prophet</a:t>
          </a:r>
          <a:endParaRPr lang="en-GB" sz="1700" kern="1200" dirty="0">
            <a:latin typeface="Amasis MT Pro" panose="020B0604020202020204" pitchFamily="18" charset="0"/>
          </a:endParaRPr>
        </a:p>
      </dsp:txBody>
      <dsp:txXfrm>
        <a:off x="0" y="946049"/>
        <a:ext cx="1877568" cy="1710248"/>
      </dsp:txXfrm>
    </dsp:sp>
    <dsp:sp modelId="{FD4F578A-38B9-4F35-BE06-9318883534CD}">
      <dsp:nvSpPr>
        <dsp:cNvPr id="0" name=""/>
        <dsp:cNvSpPr/>
      </dsp:nvSpPr>
      <dsp:spPr>
        <a:xfrm>
          <a:off x="1877568" y="557356"/>
          <a:ext cx="4218432" cy="887809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>
              <a:sym typeface="Open Sans SemiBold"/>
            </a:rPr>
            <a:t>Benchmarks</a:t>
          </a:r>
          <a:endParaRPr lang="en-US" sz="1700" kern="1200" dirty="0"/>
        </a:p>
      </dsp:txBody>
      <dsp:txXfrm>
        <a:off x="1877568" y="779308"/>
        <a:ext cx="3996480" cy="443905"/>
      </dsp:txXfrm>
    </dsp:sp>
    <dsp:sp modelId="{07E5EF9C-A6AD-4ACF-B021-23CDC359F969}">
      <dsp:nvSpPr>
        <dsp:cNvPr id="0" name=""/>
        <dsp:cNvSpPr/>
      </dsp:nvSpPr>
      <dsp:spPr>
        <a:xfrm>
          <a:off x="1877568" y="1241985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>
              <a:latin typeface="Amasis MT Pro" panose="02040504050005020304" pitchFamily="18" charset="0"/>
              <a:sym typeface="Open Sans"/>
            </a:rPr>
            <a:t>ExtractFix</a:t>
          </a:r>
          <a:endParaRPr lang="en-US" sz="1700" kern="1200" dirty="0">
            <a:latin typeface="Amasis MT Pro" panose="02040504050005020304" pitchFamily="18" charset="0"/>
          </a:endParaRP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>
              <a:latin typeface="Amasis MT Pro" panose="02040504050005020304" pitchFamily="18" charset="0"/>
              <a:sym typeface="Open Sans"/>
            </a:rPr>
            <a:t>ManyBugs</a:t>
          </a:r>
          <a:endParaRPr lang="en-GB" sz="1700" kern="1200" dirty="0">
            <a:latin typeface="Amasis MT Pro" panose="02040504050005020304" pitchFamily="18" charset="0"/>
            <a:sym typeface="Open Sans"/>
          </a:endParaRP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Amasis MT Pro" panose="02040504050005020304" pitchFamily="18" charset="0"/>
              <a:sym typeface="Open Sans"/>
            </a:rPr>
            <a:t>SV-COMP</a:t>
          </a:r>
          <a:endParaRPr lang="en-GB" sz="1700" kern="1200" dirty="0">
            <a:latin typeface="Amasis MT Pro" panose="02040504050005020304" pitchFamily="18" charset="0"/>
          </a:endParaRPr>
        </a:p>
      </dsp:txBody>
      <dsp:txXfrm>
        <a:off x="1877568" y="1241985"/>
        <a:ext cx="1877568" cy="1710248"/>
      </dsp:txXfrm>
    </dsp:sp>
    <dsp:sp modelId="{68D63D9F-6A92-42C3-8940-6EBC8AC1CDDB}">
      <dsp:nvSpPr>
        <dsp:cNvPr id="0" name=""/>
        <dsp:cNvSpPr/>
      </dsp:nvSpPr>
      <dsp:spPr>
        <a:xfrm>
          <a:off x="3755136" y="853292"/>
          <a:ext cx="2340864" cy="887809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>
              <a:sym typeface="Open Sans SemiBold"/>
            </a:rPr>
            <a:t>Results</a:t>
          </a:r>
          <a:endParaRPr lang="en-US" sz="1700" kern="1200" dirty="0"/>
        </a:p>
      </dsp:txBody>
      <dsp:txXfrm>
        <a:off x="3755136" y="1075244"/>
        <a:ext cx="2118912" cy="443905"/>
      </dsp:txXfrm>
    </dsp:sp>
    <dsp:sp modelId="{513A5D18-C26F-4824-9653-5B9A835A2EF2}">
      <dsp:nvSpPr>
        <dsp:cNvPr id="0" name=""/>
        <dsp:cNvSpPr/>
      </dsp:nvSpPr>
      <dsp:spPr>
        <a:xfrm>
          <a:off x="3755136" y="1537922"/>
          <a:ext cx="1877568" cy="16852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Amasis MT Pro" panose="02040504050005020304" pitchFamily="18" charset="0"/>
              <a:sym typeface="Open Sans SemiBold"/>
            </a:rPr>
            <a:t>Up to </a:t>
          </a:r>
          <a:r>
            <a:rPr lang="en-US" sz="2400" b="1" kern="1200" dirty="0">
              <a:solidFill>
                <a:srgbClr val="00B050"/>
              </a:solidFill>
              <a:latin typeface="Amasis MT Pro" panose="02040504050005020304" pitchFamily="18" charset="0"/>
              <a:sym typeface="Open Sans SemiBold"/>
            </a:rPr>
            <a:t>74%</a:t>
          </a:r>
          <a:br>
            <a:rPr lang="en-US" sz="1700" kern="1200" dirty="0">
              <a:latin typeface="Amasis MT Pro" panose="02040504050005020304" pitchFamily="18" charset="0"/>
              <a:sym typeface="Open Sans SemiBold"/>
            </a:rPr>
          </a:br>
          <a:r>
            <a:rPr lang="en-US" sz="1700" kern="1200" dirty="0">
              <a:latin typeface="Amasis MT Pro" panose="02040504050005020304" pitchFamily="18" charset="0"/>
              <a:sym typeface="Open Sans SemiBold"/>
            </a:rPr>
            <a:t>Patch Space Reduction</a:t>
          </a:r>
          <a:endParaRPr lang="en-US" sz="1700" kern="1200" dirty="0">
            <a:latin typeface="Amasis MT Pro" panose="02040504050005020304" pitchFamily="18" charset="0"/>
          </a:endParaRPr>
        </a:p>
      </dsp:txBody>
      <dsp:txXfrm>
        <a:off x="3755136" y="1537922"/>
        <a:ext cx="1877568" cy="1685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gif>
</file>

<file path=ppt/media/image21.jpe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28.jpeg>
</file>

<file path=ppt/media/image29.jpe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968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369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677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4931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1243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notesSlide" Target="../notesSlides/notesSlide10.xml"/><Relationship Id="rId7" Type="http://schemas.openxmlformats.org/officeDocument/2006/relationships/diagramData" Target="../diagrams/data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11" Type="http://schemas.microsoft.com/office/2007/relationships/diagramDrawing" Target="../diagrams/drawing1.xml"/><Relationship Id="rId5" Type="http://schemas.openxmlformats.org/officeDocument/2006/relationships/image" Target="../media/image6.jpg"/><Relationship Id="rId10" Type="http://schemas.openxmlformats.org/officeDocument/2006/relationships/diagramColors" Target="../diagrams/colors1.xml"/><Relationship Id="rId4" Type="http://schemas.openxmlformats.org/officeDocument/2006/relationships/image" Target="../media/image1.jpg"/><Relationship Id="rId9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doi.org/10.5281/zenodo.4668317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cpr-tool.github.io" TargetMode="External"/><Relationship Id="rId12" Type="http://schemas.openxmlformats.org/officeDocument/2006/relationships/image" Target="../media/image2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28.jpeg"/><Relationship Id="rId5" Type="http://schemas.openxmlformats.org/officeDocument/2006/relationships/image" Target="../media/image7.png"/><Relationship Id="rId10" Type="http://schemas.openxmlformats.org/officeDocument/2006/relationships/image" Target="../media/image27.png"/><Relationship Id="rId4" Type="http://schemas.openxmlformats.org/officeDocument/2006/relationships/image" Target="../media/image6.jpg"/><Relationship Id="rId9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jpeg"/><Relationship Id="rId3" Type="http://schemas.openxmlformats.org/officeDocument/2006/relationships/image" Target="../media/image1.jp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3.jpeg"/><Relationship Id="rId5" Type="http://schemas.openxmlformats.org/officeDocument/2006/relationships/image" Target="../media/image7.png"/><Relationship Id="rId10" Type="http://schemas.openxmlformats.org/officeDocument/2006/relationships/image" Target="../media/image12.jpeg"/><Relationship Id="rId4" Type="http://schemas.openxmlformats.org/officeDocument/2006/relationships/image" Target="../media/image6.jpg"/><Relationship Id="rId9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jpeg"/><Relationship Id="rId3" Type="http://schemas.openxmlformats.org/officeDocument/2006/relationships/image" Target="../media/image1.jpg"/><Relationship Id="rId7" Type="http://schemas.openxmlformats.org/officeDocument/2006/relationships/image" Target="../media/image9.jpe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6.png"/><Relationship Id="rId5" Type="http://schemas.openxmlformats.org/officeDocument/2006/relationships/image" Target="../media/image7.png"/><Relationship Id="rId10" Type="http://schemas.openxmlformats.org/officeDocument/2006/relationships/image" Target="../media/image12.jpeg"/><Relationship Id="rId4" Type="http://schemas.openxmlformats.org/officeDocument/2006/relationships/image" Target="../media/image6.jp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gif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10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Concolic Program Repair</a:t>
            </a:r>
            <a:endParaRPr sz="44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810449" y="3620652"/>
            <a:ext cx="12747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400" b="1" dirty="0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Ridwan Shariffdeen</a:t>
            </a:r>
            <a:endParaRPr sz="1400" b="1" dirty="0">
              <a:solidFill>
                <a:schemeClr val="dk1"/>
              </a:solidFill>
              <a:latin typeface="Sagona ExtraLight" panose="020B0604020202020204" pitchFamily="18" charset="0"/>
              <a:ea typeface="Open Sans"/>
              <a:cs typeface="Open Sans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078668" y="3609513"/>
            <a:ext cx="1081119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400" b="1" dirty="0" err="1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Yannic</a:t>
            </a:r>
            <a:r>
              <a:rPr lang="en-GB" sz="1400" b="1" dirty="0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 </a:t>
            </a:r>
            <a:r>
              <a:rPr lang="en-GB" sz="1400" b="1" dirty="0" err="1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Noller</a:t>
            </a:r>
            <a:endParaRPr sz="1400" b="1" dirty="0">
              <a:solidFill>
                <a:schemeClr val="dk1"/>
              </a:solidFill>
              <a:latin typeface="Sagona ExtraLight" panose="020B0604020202020204" pitchFamily="18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4590104" y="3609749"/>
            <a:ext cx="1473292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400" b="1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Abhik Roychoudhury</a:t>
            </a:r>
            <a:endParaRPr sz="1400" b="1">
              <a:solidFill>
                <a:schemeClr val="dk1"/>
              </a:solidFill>
              <a:latin typeface="Sagona ExtraLight" panose="020B0604020202020204" pitchFamily="18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3322422" y="3609513"/>
            <a:ext cx="1120739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400" b="1" dirty="0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Lars </a:t>
            </a:r>
            <a:r>
              <a:rPr lang="en-GB" sz="1400" b="1" dirty="0" err="1">
                <a:solidFill>
                  <a:schemeClr val="dk1"/>
                </a:solidFill>
                <a:latin typeface="Sagona ExtraLight" panose="020B0604020202020204" pitchFamily="18" charset="0"/>
                <a:ea typeface="Open Sans"/>
                <a:cs typeface="Open Sans"/>
                <a:sym typeface="Open Sans"/>
              </a:rPr>
              <a:t>Grunske</a:t>
            </a:r>
            <a:endParaRPr sz="1400" b="1" dirty="0">
              <a:solidFill>
                <a:schemeClr val="dk1"/>
              </a:solidFill>
              <a:latin typeface="Sagona ExtraLight" panose="020B0604020202020204" pitchFamily="18" charset="0"/>
              <a:ea typeface="Open Sans"/>
              <a:cs typeface="Open Sans"/>
              <a:sym typeface="Open Sans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5543" y="2577268"/>
            <a:ext cx="927371" cy="927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 rotWithShape="1">
          <a:blip r:embed="rId5">
            <a:alphaModFix/>
          </a:blip>
          <a:srcRect t="6482" b="22745"/>
          <a:stretch/>
        </p:blipFill>
        <p:spPr>
          <a:xfrm>
            <a:off x="3419107" y="2566051"/>
            <a:ext cx="927370" cy="927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3980" y="2566369"/>
            <a:ext cx="965540" cy="927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78BCD7E1-2CC0-43EA-949E-F27D97D90739}"/>
              </a:ext>
            </a:extLst>
          </p:cNvPr>
          <p:cNvPicPr preferRelativeResize="0"/>
          <p:nvPr/>
        </p:nvPicPr>
        <p:blipFill>
          <a:blip r:embed="rId7"/>
          <a:srcRect/>
          <a:stretch/>
        </p:blipFill>
        <p:spPr>
          <a:xfrm>
            <a:off x="984123" y="2577268"/>
            <a:ext cx="927352" cy="9273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560473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B7A9D98-4C5D-4947-B114-022081863E1D}"/>
              </a:ext>
            </a:extLst>
          </p:cNvPr>
          <p:cNvSpPr txBox="1"/>
          <p:nvPr/>
        </p:nvSpPr>
        <p:spPr>
          <a:xfrm>
            <a:off x="423746" y="1716736"/>
            <a:ext cx="6766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212529"/>
                </a:solidFill>
                <a:effectLst/>
                <a:latin typeface="Arial Nova Cond Light" panose="020B0604020202020204" pitchFamily="34" charset="0"/>
              </a:rPr>
              <a:t>Detecting and discarding over-fitting patches via systematic co-exploration of the patch space and input space</a:t>
            </a:r>
            <a:endParaRPr lang="en-US" sz="1800" dirty="0">
              <a:latin typeface="Arial Nova Cond Light" panose="020B0604020202020204" pitchFamily="34" charset="0"/>
            </a:endParaRPr>
          </a:p>
        </p:txBody>
      </p:sp>
      <p:pic>
        <p:nvPicPr>
          <p:cNvPr id="18" name="Google Shape;56;p13">
            <a:extLst>
              <a:ext uri="{FF2B5EF4-FFF2-40B4-BE49-F238E27FC236}">
                <a16:creationId xmlns:a16="http://schemas.microsoft.com/office/drawing/2014/main" id="{E0328AD4-2248-479F-B4DD-01598027430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57;p13">
            <a:extLst>
              <a:ext uri="{FF2B5EF4-FFF2-40B4-BE49-F238E27FC236}">
                <a16:creationId xmlns:a16="http://schemas.microsoft.com/office/drawing/2014/main" id="{CA5994DF-30D0-45B4-AC62-4BAED5DC00FA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94"/>
    </mc:Choice>
    <mc:Fallback xmlns="">
      <p:transition spd="slow" advTm="2499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Evaluation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oogle Shape;56;p13">
            <a:extLst>
              <a:ext uri="{FF2B5EF4-FFF2-40B4-BE49-F238E27FC236}">
                <a16:creationId xmlns:a16="http://schemas.microsoft.com/office/drawing/2014/main" id="{F0615FCE-2B19-47D6-8FD5-6C40345A30B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7;p13">
            <a:extLst>
              <a:ext uri="{FF2B5EF4-FFF2-40B4-BE49-F238E27FC236}">
                <a16:creationId xmlns:a16="http://schemas.microsoft.com/office/drawing/2014/main" id="{194C07D0-B790-44BE-8857-DF3C277AC95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A349183-0025-4820-8C03-2022506937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4023714"/>
              </p:ext>
            </p:extLst>
          </p:nvPr>
        </p:nvGraphicFramePr>
        <p:xfrm>
          <a:off x="1094306" y="1169466"/>
          <a:ext cx="6096000" cy="348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25608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07"/>
    </mc:Choice>
    <mc:Fallback xmlns="">
      <p:transition spd="slow" advTm="22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A79FFFF-4899-4B5C-86B5-B22857FBD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graphicEl>
                                              <a:dgm id="{6A79FFFF-4899-4B5C-86B5-B22857FBDC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graphicEl>
                                              <a:dgm id="{6A79FFFF-4899-4B5C-86B5-B22857FBD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graphicEl>
                                              <a:dgm id="{6A79FFFF-4899-4B5C-86B5-B22857FBD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103F257-E98D-4CE0-81B9-C3CD4A42A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graphicEl>
                                              <a:dgm id="{0103F257-E98D-4CE0-81B9-C3CD4A42A3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graphicEl>
                                              <a:dgm id="{0103F257-E98D-4CE0-81B9-C3CD4A42A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graphicEl>
                                              <a:dgm id="{0103F257-E98D-4CE0-81B9-C3CD4A42A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D4F578A-38B9-4F35-BE06-931888353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graphicEl>
                                              <a:dgm id="{FD4F578A-38B9-4F35-BE06-9318883534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graphicEl>
                                              <a:dgm id="{FD4F578A-38B9-4F35-BE06-931888353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graphicEl>
                                              <a:dgm id="{FD4F578A-38B9-4F35-BE06-9318883534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7E5EF9C-A6AD-4ACF-B021-23CDC359F9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graphicEl>
                                              <a:dgm id="{07E5EF9C-A6AD-4ACF-B021-23CDC359F9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graphicEl>
                                              <a:dgm id="{07E5EF9C-A6AD-4ACF-B021-23CDC359F9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graphicEl>
                                              <a:dgm id="{07E5EF9C-A6AD-4ACF-B021-23CDC359F9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8D63D9F-6A92-42C3-8940-6EBC8AC1CD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graphicEl>
                                              <a:dgm id="{68D63D9F-6A92-42C3-8940-6EBC8AC1CD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graphicEl>
                                              <a:dgm id="{68D63D9F-6A92-42C3-8940-6EBC8AC1CD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graphicEl>
                                              <a:dgm id="{68D63D9F-6A92-42C3-8940-6EBC8AC1CD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13A5D18-C26F-4824-9653-5B9A835A2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graphicEl>
                                              <a:dgm id="{513A5D18-C26F-4824-9653-5B9A835A2E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graphicEl>
                                              <a:dgm id="{513A5D18-C26F-4824-9653-5B9A835A2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graphicEl>
                                              <a:dgm id="{513A5D18-C26F-4824-9653-5B9A835A2E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Artifact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oogle Shape;56;p13">
            <a:extLst>
              <a:ext uri="{FF2B5EF4-FFF2-40B4-BE49-F238E27FC236}">
                <a16:creationId xmlns:a16="http://schemas.microsoft.com/office/drawing/2014/main" id="{F0615FCE-2B19-47D6-8FD5-6C40345A30B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7;p13">
            <a:extLst>
              <a:ext uri="{FF2B5EF4-FFF2-40B4-BE49-F238E27FC236}">
                <a16:creationId xmlns:a16="http://schemas.microsoft.com/office/drawing/2014/main" id="{194C07D0-B790-44BE-8857-DF3C277AC95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2;p18">
            <a:extLst>
              <a:ext uri="{FF2B5EF4-FFF2-40B4-BE49-F238E27FC236}">
                <a16:creationId xmlns:a16="http://schemas.microsoft.com/office/drawing/2014/main" id="{A160FA0B-F4C2-4828-94BF-73E13842005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9647" y="1239580"/>
            <a:ext cx="4645375" cy="300954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" name="Google Shape;133;p18">
            <a:extLst>
              <a:ext uri="{FF2B5EF4-FFF2-40B4-BE49-F238E27FC236}">
                <a16:creationId xmlns:a16="http://schemas.microsoft.com/office/drawing/2014/main" id="{D2699570-EFAA-43C2-BF83-A3438BBF42BB}"/>
              </a:ext>
            </a:extLst>
          </p:cNvPr>
          <p:cNvSpPr txBox="1">
            <a:spLocks/>
          </p:cNvSpPr>
          <p:nvPr/>
        </p:nvSpPr>
        <p:spPr>
          <a:xfrm>
            <a:off x="3160919" y="3806048"/>
            <a:ext cx="4152900" cy="790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80000"/>
              </a:lnSpc>
              <a:buSzPts val="795"/>
              <a:buFont typeface="Arial"/>
              <a:buNone/>
            </a:pPr>
            <a:r>
              <a:rPr lang="en-GB" sz="1683" u="sng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https://cpr-tool.github.io</a:t>
            </a:r>
            <a:endParaRPr lang="en-GB" sz="485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indent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795"/>
              <a:buFont typeface="Arial"/>
              <a:buNone/>
            </a:pPr>
            <a:r>
              <a:rPr lang="en-GB" sz="1683" u="sng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http://doi.org/10.5281/zenodo.4668317</a:t>
            </a:r>
            <a:endParaRPr lang="en-GB" sz="1683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" name="Google Shape;135;p18">
            <a:extLst>
              <a:ext uri="{FF2B5EF4-FFF2-40B4-BE49-F238E27FC236}">
                <a16:creationId xmlns:a16="http://schemas.microsoft.com/office/drawing/2014/main" id="{79B68D28-5523-434A-A07F-E5C775AC135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0204" y="1830494"/>
            <a:ext cx="1881599" cy="188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170" name="Picture 2" descr="See the source image">
            <a:extLst>
              <a:ext uri="{FF2B5EF4-FFF2-40B4-BE49-F238E27FC236}">
                <a16:creationId xmlns:a16="http://schemas.microsoft.com/office/drawing/2014/main" id="{AC3CFFEC-2A25-4EB2-B3E4-64F8FA355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86" y="1438272"/>
            <a:ext cx="734935" cy="73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ee the source image">
            <a:extLst>
              <a:ext uri="{FF2B5EF4-FFF2-40B4-BE49-F238E27FC236}">
                <a16:creationId xmlns:a16="http://schemas.microsoft.com/office/drawing/2014/main" id="{476C6B9F-A5E5-4E24-9636-FEC8ED2EB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01" y="3126855"/>
            <a:ext cx="764314" cy="76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See the source image">
            <a:extLst>
              <a:ext uri="{FF2B5EF4-FFF2-40B4-BE49-F238E27FC236}">
                <a16:creationId xmlns:a16="http://schemas.microsoft.com/office/drawing/2014/main" id="{D71B4953-47FF-4E33-8E00-29839307C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65" y="2248137"/>
            <a:ext cx="780586" cy="77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30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1"/>
    </mc:Choice>
    <mc:Fallback xmlns="">
      <p:transition spd="slow" advTm="1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Program Repair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56;p13">
            <a:extLst>
              <a:ext uri="{FF2B5EF4-FFF2-40B4-BE49-F238E27FC236}">
                <a16:creationId xmlns:a16="http://schemas.microsoft.com/office/drawing/2014/main" id="{70377B15-D044-462D-83AA-B3197446C4D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7;p13">
            <a:extLst>
              <a:ext uri="{FF2B5EF4-FFF2-40B4-BE49-F238E27FC236}">
                <a16:creationId xmlns:a16="http://schemas.microsoft.com/office/drawing/2014/main" id="{55BCC8A4-30D4-4D85-A187-2053026C9AB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00704D70-B4BD-451E-B277-3E24979309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9356" y="1606943"/>
            <a:ext cx="632664" cy="632664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8655DBA-F397-4B6D-8F07-60875C262E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1321" y="3809142"/>
            <a:ext cx="844885" cy="844885"/>
          </a:xfrm>
          <a:prstGeom prst="rect">
            <a:avLst/>
          </a:prstGeom>
        </p:spPr>
      </p:pic>
      <p:pic>
        <p:nvPicPr>
          <p:cNvPr id="13" name="Picture 12" descr="Icon&#10;&#10;Description automatically generated with low confidence">
            <a:extLst>
              <a:ext uri="{FF2B5EF4-FFF2-40B4-BE49-F238E27FC236}">
                <a16:creationId xmlns:a16="http://schemas.microsoft.com/office/drawing/2014/main" id="{DDDE3F3A-6DCD-4C5A-9B7A-0125FC7DFA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8839"/>
          <a:stretch/>
        </p:blipFill>
        <p:spPr>
          <a:xfrm>
            <a:off x="6058043" y="2241136"/>
            <a:ext cx="778942" cy="879164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97461392-E670-48DE-B4FD-1A4DBD824C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46654" y="1113193"/>
            <a:ext cx="825346" cy="825346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887DA749-2BDB-4478-B18E-376DB136B9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95932" y="2304443"/>
            <a:ext cx="1094589" cy="1094589"/>
          </a:xfrm>
          <a:prstGeom prst="rect">
            <a:avLst/>
          </a:prstGeom>
        </p:spPr>
      </p:pic>
      <p:pic>
        <p:nvPicPr>
          <p:cNvPr id="42" name="Picture 41" descr="Shape, arrow&#10;&#10;Description automatically generated">
            <a:extLst>
              <a:ext uri="{FF2B5EF4-FFF2-40B4-BE49-F238E27FC236}">
                <a16:creationId xmlns:a16="http://schemas.microsoft.com/office/drawing/2014/main" id="{44B74395-82E2-4039-93E7-48F711CA14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080016">
            <a:off x="5196810" y="1460816"/>
            <a:ext cx="626987" cy="626987"/>
          </a:xfrm>
          <a:prstGeom prst="rect">
            <a:avLst/>
          </a:prstGeom>
        </p:spPr>
      </p:pic>
      <p:pic>
        <p:nvPicPr>
          <p:cNvPr id="43" name="Picture 42" descr="Shape, arrow&#10;&#10;Description automatically generated">
            <a:extLst>
              <a:ext uri="{FF2B5EF4-FFF2-40B4-BE49-F238E27FC236}">
                <a16:creationId xmlns:a16="http://schemas.microsoft.com/office/drawing/2014/main" id="{3373C0EC-DB15-4E89-B93D-F3AA75F2D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274439">
            <a:off x="5509061" y="3592086"/>
            <a:ext cx="641970" cy="641970"/>
          </a:xfrm>
          <a:prstGeom prst="rect">
            <a:avLst/>
          </a:prstGeom>
        </p:spPr>
      </p:pic>
      <p:pic>
        <p:nvPicPr>
          <p:cNvPr id="44" name="Picture 43" descr="Shape, arrow&#10;&#10;Description automatically generated">
            <a:extLst>
              <a:ext uri="{FF2B5EF4-FFF2-40B4-BE49-F238E27FC236}">
                <a16:creationId xmlns:a16="http://schemas.microsoft.com/office/drawing/2014/main" id="{4281CCE0-90CA-46B7-BB03-FC649A455D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4485508">
            <a:off x="2405763" y="3660622"/>
            <a:ext cx="637721" cy="63772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4753BF4-0CE3-4275-B6B3-A11584B441F2}"/>
              </a:ext>
            </a:extLst>
          </p:cNvPr>
          <p:cNvSpPr txBox="1"/>
          <p:nvPr/>
        </p:nvSpPr>
        <p:spPr>
          <a:xfrm>
            <a:off x="3611587" y="1954562"/>
            <a:ext cx="1095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debugging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500B04B-34F5-4126-A7B2-738569F16B86}"/>
              </a:ext>
            </a:extLst>
          </p:cNvPr>
          <p:cNvSpPr txBox="1"/>
          <p:nvPr/>
        </p:nvSpPr>
        <p:spPr>
          <a:xfrm>
            <a:off x="3598811" y="4608666"/>
            <a:ext cx="1225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verification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03EABE9-1D92-4E22-9C91-8DBC8CC46D22}"/>
              </a:ext>
            </a:extLst>
          </p:cNvPr>
          <p:cNvSpPr txBox="1"/>
          <p:nvPr/>
        </p:nvSpPr>
        <p:spPr>
          <a:xfrm>
            <a:off x="6005708" y="3033908"/>
            <a:ext cx="1200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write patch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B295004-ADB0-4A53-B557-488F875FDE0E}"/>
              </a:ext>
            </a:extLst>
          </p:cNvPr>
          <p:cNvSpPr txBox="1"/>
          <p:nvPr/>
        </p:nvSpPr>
        <p:spPr>
          <a:xfrm>
            <a:off x="977717" y="3375274"/>
            <a:ext cx="1095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analyze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17494C-C9E3-4A85-B7A9-2E5916CE7EF1}"/>
              </a:ext>
            </a:extLst>
          </p:cNvPr>
          <p:cNvSpPr txBox="1"/>
          <p:nvPr/>
        </p:nvSpPr>
        <p:spPr>
          <a:xfrm>
            <a:off x="1923361" y="1251089"/>
            <a:ext cx="1172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analyzed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9591AB-FA75-4ECB-B03E-BE7092532D9B}"/>
              </a:ext>
            </a:extLst>
          </p:cNvPr>
          <p:cNvSpPr txBox="1"/>
          <p:nvPr/>
        </p:nvSpPr>
        <p:spPr>
          <a:xfrm>
            <a:off x="5510303" y="1215318"/>
            <a:ext cx="1095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fault location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DFCD47-77A9-4D0F-8C04-4F5F38CAD606}"/>
              </a:ext>
            </a:extLst>
          </p:cNvPr>
          <p:cNvSpPr txBox="1"/>
          <p:nvPr/>
        </p:nvSpPr>
        <p:spPr>
          <a:xfrm>
            <a:off x="394727" y="1954563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bug report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4F2CDF-4C37-4F90-B3F2-EED944158144}"/>
              </a:ext>
            </a:extLst>
          </p:cNvPr>
          <p:cNvSpPr txBox="1"/>
          <p:nvPr/>
        </p:nvSpPr>
        <p:spPr>
          <a:xfrm>
            <a:off x="5918406" y="3833682"/>
            <a:ext cx="1095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repaired</a:t>
            </a:r>
          </a:p>
          <a:p>
            <a:pPr algn="ctr"/>
            <a:r>
              <a:rPr lang="en-US" dirty="0"/>
              <a:t>program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B9E9A1-C9E6-422F-8CBE-20130C048D72}"/>
              </a:ext>
            </a:extLst>
          </p:cNvPr>
          <p:cNvSpPr txBox="1"/>
          <p:nvPr/>
        </p:nvSpPr>
        <p:spPr>
          <a:xfrm>
            <a:off x="1956211" y="4213628"/>
            <a:ext cx="1095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test</a:t>
            </a:r>
          </a:p>
          <a:p>
            <a:pPr algn="ctr"/>
            <a:r>
              <a:rPr lang="en-US" dirty="0"/>
              <a:t> results</a:t>
            </a:r>
          </a:p>
        </p:txBody>
      </p:sp>
      <p:pic>
        <p:nvPicPr>
          <p:cNvPr id="4098" name="Picture 2" descr="bug report icon, line vector | Stock Images Page | Everypixel">
            <a:extLst>
              <a:ext uri="{FF2B5EF4-FFF2-40B4-BE49-F238E27FC236}">
                <a16:creationId xmlns:a16="http://schemas.microsoft.com/office/drawing/2014/main" id="{DEE68CF8-AE43-443F-B5A0-F2B67DB865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8" t="26007" r="24740" b="19049"/>
          <a:stretch/>
        </p:blipFill>
        <p:spPr bwMode="auto">
          <a:xfrm>
            <a:off x="642210" y="2263183"/>
            <a:ext cx="600514" cy="63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ntinuous, continuous integration, cycle, jenkins, loop, update icon -  Download on Iconfinder">
            <a:extLst>
              <a:ext uri="{FF2B5EF4-FFF2-40B4-BE49-F238E27FC236}">
                <a16:creationId xmlns:a16="http://schemas.microsoft.com/office/drawing/2014/main" id="{073D7AD1-3663-47C5-8F80-7521C7D92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302" y="2150322"/>
            <a:ext cx="1766808" cy="1766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C1EF6A11-B5F8-474F-BC9E-2FA704C45E9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62467" y="3646590"/>
            <a:ext cx="424159" cy="424159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58D242D-1F3E-4C3C-A5F9-4E67E40FCA11}"/>
              </a:ext>
            </a:extLst>
          </p:cNvPr>
          <p:cNvSpPr txBox="1"/>
          <p:nvPr/>
        </p:nvSpPr>
        <p:spPr>
          <a:xfrm>
            <a:off x="4399865" y="4080038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test suite</a:t>
            </a:r>
          </a:p>
        </p:txBody>
      </p:sp>
      <p:pic>
        <p:nvPicPr>
          <p:cNvPr id="36" name="Picture 2" descr="bug report icon, line vector | Stock Images Page | Everypixel">
            <a:extLst>
              <a:ext uri="{FF2B5EF4-FFF2-40B4-BE49-F238E27FC236}">
                <a16:creationId xmlns:a16="http://schemas.microsoft.com/office/drawing/2014/main" id="{5571C7E9-437E-4052-8429-796E29F5B3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8" t="26007" r="24740" b="19049"/>
          <a:stretch/>
        </p:blipFill>
        <p:spPr bwMode="auto">
          <a:xfrm>
            <a:off x="642210" y="2253251"/>
            <a:ext cx="600514" cy="63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561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6"/>
    </mc:Choice>
    <mc:Fallback>
      <p:transition spd="slow" advTm="12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5" grpId="0"/>
      <p:bldP spid="46" grpId="0"/>
      <p:bldP spid="47" grpId="0"/>
      <p:bldP spid="26" grpId="0"/>
      <p:bldP spid="27" grpId="0"/>
      <p:bldP spid="28" grpId="0"/>
      <p:bldP spid="29" grpId="0"/>
      <p:bldP spid="30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550ACB1-2125-4F58-9AFD-F8A922AE0A5F}"/>
              </a:ext>
            </a:extLst>
          </p:cNvPr>
          <p:cNvSpPr/>
          <p:nvPr/>
        </p:nvSpPr>
        <p:spPr>
          <a:xfrm>
            <a:off x="3532632" y="1200608"/>
            <a:ext cx="3760266" cy="15886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Automated Program Repair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56;p13">
            <a:extLst>
              <a:ext uri="{FF2B5EF4-FFF2-40B4-BE49-F238E27FC236}">
                <a16:creationId xmlns:a16="http://schemas.microsoft.com/office/drawing/2014/main" id="{70377B15-D044-462D-83AA-B3197446C4D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7;p13">
            <a:extLst>
              <a:ext uri="{FF2B5EF4-FFF2-40B4-BE49-F238E27FC236}">
                <a16:creationId xmlns:a16="http://schemas.microsoft.com/office/drawing/2014/main" id="{55BCC8A4-30D4-4D85-A187-2053026C9AB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00704D70-B4BD-451E-B277-3E24979309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9692" y="1562996"/>
            <a:ext cx="659346" cy="659346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8655DBA-F397-4B6D-8F07-60875C262E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6107" y="1244323"/>
            <a:ext cx="757403" cy="757403"/>
          </a:xfrm>
          <a:prstGeom prst="rect">
            <a:avLst/>
          </a:prstGeom>
        </p:spPr>
      </p:pic>
      <p:pic>
        <p:nvPicPr>
          <p:cNvPr id="13" name="Picture 12" descr="Icon&#10;&#10;Description automatically generated with low confidence">
            <a:extLst>
              <a:ext uri="{FF2B5EF4-FFF2-40B4-BE49-F238E27FC236}">
                <a16:creationId xmlns:a16="http://schemas.microsoft.com/office/drawing/2014/main" id="{DDDE3F3A-6DCD-4C5A-9B7A-0125FC7DFAC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8839"/>
          <a:stretch/>
        </p:blipFill>
        <p:spPr>
          <a:xfrm>
            <a:off x="4701941" y="1261957"/>
            <a:ext cx="757402" cy="854853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97461392-E670-48DE-B4FD-1A4DBD824C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17587" y="1233309"/>
            <a:ext cx="760507" cy="760507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887DA749-2BDB-4478-B18E-376DB136B9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95932" y="2044465"/>
            <a:ext cx="1354567" cy="1354567"/>
          </a:xfrm>
          <a:prstGeom prst="rect">
            <a:avLst/>
          </a:prstGeom>
        </p:spPr>
      </p:pic>
      <p:pic>
        <p:nvPicPr>
          <p:cNvPr id="43" name="Picture 42" descr="Shape, arrow&#10;&#10;Description automatically generated">
            <a:extLst>
              <a:ext uri="{FF2B5EF4-FFF2-40B4-BE49-F238E27FC236}">
                <a16:creationId xmlns:a16="http://schemas.microsoft.com/office/drawing/2014/main" id="{3373C0EC-DB15-4E89-B93D-F3AA75F2D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274439">
            <a:off x="4952285" y="3105025"/>
            <a:ext cx="671229" cy="671229"/>
          </a:xfrm>
          <a:prstGeom prst="rect">
            <a:avLst/>
          </a:prstGeom>
        </p:spPr>
      </p:pic>
      <p:pic>
        <p:nvPicPr>
          <p:cNvPr id="44" name="Picture 43" descr="Shape, arrow&#10;&#10;Description automatically generated">
            <a:extLst>
              <a:ext uri="{FF2B5EF4-FFF2-40B4-BE49-F238E27FC236}">
                <a16:creationId xmlns:a16="http://schemas.microsoft.com/office/drawing/2014/main" id="{4281CCE0-90CA-46B7-BB03-FC649A455D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4485508">
            <a:off x="2236370" y="3505013"/>
            <a:ext cx="638488" cy="63848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B295004-ADB0-4A53-B557-488F875FDE0E}"/>
              </a:ext>
            </a:extLst>
          </p:cNvPr>
          <p:cNvSpPr txBox="1"/>
          <p:nvPr/>
        </p:nvSpPr>
        <p:spPr>
          <a:xfrm>
            <a:off x="1137537" y="3375717"/>
            <a:ext cx="1095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analyze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B5E06B-9FE3-4D7D-AACD-8C121FA1844A}"/>
              </a:ext>
            </a:extLst>
          </p:cNvPr>
          <p:cNvSpPr txBox="1"/>
          <p:nvPr/>
        </p:nvSpPr>
        <p:spPr>
          <a:xfrm>
            <a:off x="4449222" y="2366346"/>
            <a:ext cx="27410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Automated Program Repair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88DFA95-9E19-4627-84B6-FA3E9D465C61}"/>
              </a:ext>
            </a:extLst>
          </p:cNvPr>
          <p:cNvSpPr txBox="1"/>
          <p:nvPr/>
        </p:nvSpPr>
        <p:spPr>
          <a:xfrm>
            <a:off x="3575124" y="1998260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debug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81AFEA-DB20-4F3F-982B-7A2E9A721962}"/>
              </a:ext>
            </a:extLst>
          </p:cNvPr>
          <p:cNvSpPr txBox="1"/>
          <p:nvPr/>
        </p:nvSpPr>
        <p:spPr>
          <a:xfrm>
            <a:off x="4504755" y="1980848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generate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D11960-2EE1-4B6F-BDDF-F2FE50CD22F4}"/>
              </a:ext>
            </a:extLst>
          </p:cNvPr>
          <p:cNvSpPr txBox="1"/>
          <p:nvPr/>
        </p:nvSpPr>
        <p:spPr>
          <a:xfrm>
            <a:off x="5600235" y="2040529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validate</a:t>
            </a:r>
          </a:p>
        </p:txBody>
      </p:sp>
      <p:pic>
        <p:nvPicPr>
          <p:cNvPr id="1030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9ECBC256-4702-469A-8FC7-8A330AAD4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522" y="3001411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07E94FF0-3E84-418C-AE90-701C644DC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922" y="3153811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5CFA124F-EA9C-43E2-98C2-EE5B95496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322" y="3306211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9F6D1111-31E6-4460-8B01-B6625D31D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722" y="3458611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C9920EB6-AE63-49BC-8997-9CD02A6AB5DD}"/>
              </a:ext>
            </a:extLst>
          </p:cNvPr>
          <p:cNvSpPr txBox="1"/>
          <p:nvPr/>
        </p:nvSpPr>
        <p:spPr>
          <a:xfrm>
            <a:off x="3550100" y="4583705"/>
            <a:ext cx="1095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list of patches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85799DD-4BF7-4F6E-8FA4-FB120CF3F2CA}"/>
              </a:ext>
            </a:extLst>
          </p:cNvPr>
          <p:cNvSpPr txBox="1"/>
          <p:nvPr/>
        </p:nvSpPr>
        <p:spPr>
          <a:xfrm>
            <a:off x="279260" y="1795763"/>
            <a:ext cx="1095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bug report</a:t>
            </a:r>
          </a:p>
        </p:txBody>
      </p:sp>
      <p:pic>
        <p:nvPicPr>
          <p:cNvPr id="68" name="Picture 2" descr="bug report icon, line vector | Stock Images Page | Everypixel">
            <a:extLst>
              <a:ext uri="{FF2B5EF4-FFF2-40B4-BE49-F238E27FC236}">
                <a16:creationId xmlns:a16="http://schemas.microsoft.com/office/drawing/2014/main" id="{DDAC558B-AF17-4994-BEE7-9A597BDC06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8" t="26007" r="24740" b="19049"/>
          <a:stretch/>
        </p:blipFill>
        <p:spPr bwMode="auto">
          <a:xfrm>
            <a:off x="294262" y="2103541"/>
            <a:ext cx="856041" cy="9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68" descr="Icon&#10;&#10;Description automatically generated">
            <a:extLst>
              <a:ext uri="{FF2B5EF4-FFF2-40B4-BE49-F238E27FC236}">
                <a16:creationId xmlns:a16="http://schemas.microsoft.com/office/drawing/2014/main" id="{B40601A2-6160-4228-B614-74C37F31DC7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66053" y="1317631"/>
            <a:ext cx="259324" cy="259324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E5F54ADC-3F4D-4020-AF35-D42350037DA9}"/>
              </a:ext>
            </a:extLst>
          </p:cNvPr>
          <p:cNvSpPr txBox="1"/>
          <p:nvPr/>
        </p:nvSpPr>
        <p:spPr>
          <a:xfrm>
            <a:off x="6203450" y="1586244"/>
            <a:ext cx="10954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test suite</a:t>
            </a:r>
          </a:p>
        </p:txBody>
      </p:sp>
    </p:spTree>
    <p:extLst>
      <p:ext uri="{BB962C8B-B14F-4D97-AF65-F5344CB8AC3E}">
        <p14:creationId xmlns:p14="http://schemas.microsoft.com/office/powerpoint/2010/main" val="419658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66"/>
    </mc:Choice>
    <mc:Fallback xmlns="">
      <p:transition spd="slow" advTm="12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8" grpId="0"/>
      <p:bldP spid="51" grpId="0"/>
      <p:bldP spid="52" grpId="0"/>
      <p:bldP spid="53" grpId="0"/>
      <p:bldP spid="63" grpId="0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ducing developer confusion during the hand-over process | by Michael  Trilford | UX Collective">
            <a:extLst>
              <a:ext uri="{FF2B5EF4-FFF2-40B4-BE49-F238E27FC236}">
                <a16:creationId xmlns:a16="http://schemas.microsoft.com/office/drawing/2014/main" id="{A807ACA1-42AD-4200-81D1-74744C579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96" y="1544811"/>
            <a:ext cx="3900721" cy="317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Automated Program Repair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56;p13">
            <a:extLst>
              <a:ext uri="{FF2B5EF4-FFF2-40B4-BE49-F238E27FC236}">
                <a16:creationId xmlns:a16="http://schemas.microsoft.com/office/drawing/2014/main" id="{70377B15-D044-462D-83AA-B3197446C4D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7;p13">
            <a:extLst>
              <a:ext uri="{FF2B5EF4-FFF2-40B4-BE49-F238E27FC236}">
                <a16:creationId xmlns:a16="http://schemas.microsoft.com/office/drawing/2014/main" id="{55BCC8A4-30D4-4D85-A187-2053026C9AB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9ECBC256-4702-469A-8FC7-8A330AAD4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211" y="1564406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07E94FF0-3E84-418C-AE90-701C644DC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611" y="1716806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5CFA124F-EA9C-43E2-98C2-EE5B95496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011" y="1869206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9F6D1111-31E6-4460-8B01-B6625D31D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411" y="2021606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C, document, file, outlined, interface, symbol, of, stroke Free Icon of  Hawcons Filetypes Stroke">
            <a:extLst>
              <a:ext uri="{FF2B5EF4-FFF2-40B4-BE49-F238E27FC236}">
                <a16:creationId xmlns:a16="http://schemas.microsoft.com/office/drawing/2014/main" id="{A2038640-2E3C-4B59-9FD2-D8CB27876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4811" y="2174006"/>
            <a:ext cx="1103499" cy="11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557697-EEBA-4759-B71F-747E02D0F69B}"/>
              </a:ext>
            </a:extLst>
          </p:cNvPr>
          <p:cNvSpPr txBox="1"/>
          <p:nvPr/>
        </p:nvSpPr>
        <p:spPr>
          <a:xfrm>
            <a:off x="893294" y="2188980"/>
            <a:ext cx="247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Too many patches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4807B2-69F0-4738-BFAC-1608277C5B99}"/>
              </a:ext>
            </a:extLst>
          </p:cNvPr>
          <p:cNvSpPr txBox="1"/>
          <p:nvPr/>
        </p:nvSpPr>
        <p:spPr>
          <a:xfrm>
            <a:off x="893294" y="2703286"/>
            <a:ext cx="2629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Non-sensical patches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7C2773-CE06-46C3-8F7D-DBDD7C03EC8F}"/>
              </a:ext>
            </a:extLst>
          </p:cNvPr>
          <p:cNvSpPr txBox="1"/>
          <p:nvPr/>
        </p:nvSpPr>
        <p:spPr>
          <a:xfrm>
            <a:off x="910680" y="3239149"/>
            <a:ext cx="2629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Over-fitting patches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A3A09B5-1E4C-47AD-91EA-D9D39875FC9F}"/>
              </a:ext>
            </a:extLst>
          </p:cNvPr>
          <p:cNvSpPr txBox="1"/>
          <p:nvPr/>
        </p:nvSpPr>
        <p:spPr>
          <a:xfrm>
            <a:off x="423746" y="1422277"/>
            <a:ext cx="2477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Comic Sans MS" panose="030F0702030302020204" pitchFamily="66" charset="0"/>
              </a:rPr>
              <a:t>Current APR generates:</a:t>
            </a:r>
          </a:p>
        </p:txBody>
      </p:sp>
    </p:spTree>
    <p:extLst>
      <p:ext uri="{BB962C8B-B14F-4D97-AF65-F5344CB8AC3E}">
        <p14:creationId xmlns:p14="http://schemas.microsoft.com/office/powerpoint/2010/main" val="3699885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6"/>
    </mc:Choice>
    <mc:Fallback>
      <p:transition spd="slow" advTm="12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2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Automated Program Repair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56;p13">
            <a:extLst>
              <a:ext uri="{FF2B5EF4-FFF2-40B4-BE49-F238E27FC236}">
                <a16:creationId xmlns:a16="http://schemas.microsoft.com/office/drawing/2014/main" id="{70377B15-D044-462D-83AA-B3197446C4D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7;p13">
            <a:extLst>
              <a:ext uri="{FF2B5EF4-FFF2-40B4-BE49-F238E27FC236}">
                <a16:creationId xmlns:a16="http://schemas.microsoft.com/office/drawing/2014/main" id="{55BCC8A4-30D4-4D85-A187-2053026C9AB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557697-EEBA-4759-B71F-747E02D0F69B}"/>
              </a:ext>
            </a:extLst>
          </p:cNvPr>
          <p:cNvSpPr txBox="1"/>
          <p:nvPr/>
        </p:nvSpPr>
        <p:spPr>
          <a:xfrm>
            <a:off x="446647" y="2100957"/>
            <a:ext cx="4615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(((1 &gt; 0) &amp;&amp; (1 &gt; 0)))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4807B2-69F0-4738-BFAC-1608277C5B99}"/>
              </a:ext>
            </a:extLst>
          </p:cNvPr>
          <p:cNvSpPr txBox="1"/>
          <p:nvPr/>
        </p:nvSpPr>
        <p:spPr>
          <a:xfrm>
            <a:off x="446646" y="2615263"/>
            <a:ext cx="7403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(((! (image-&gt;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res_unit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3)) &amp;&amp; (! (image-&gt;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res_unit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3))))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A3A09B5-1E4C-47AD-91EA-D9D39875FC9F}"/>
              </a:ext>
            </a:extLst>
          </p:cNvPr>
          <p:cNvSpPr txBox="1"/>
          <p:nvPr/>
        </p:nvSpPr>
        <p:spPr>
          <a:xfrm>
            <a:off x="423745" y="1422277"/>
            <a:ext cx="4939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Arial Nova Cond" panose="020B0506020202020204" pitchFamily="34" charset="0"/>
              </a:rPr>
              <a:t>Examples of non-sensical patches: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801F1E-EEFA-4156-92E3-DE026B8CE974}"/>
              </a:ext>
            </a:extLst>
          </p:cNvPr>
          <p:cNvSpPr txBox="1"/>
          <p:nvPr/>
        </p:nvSpPr>
        <p:spPr>
          <a:xfrm>
            <a:off x="423746" y="3173997"/>
            <a:ext cx="8106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if( (! (((! ((- 4) == 0))) &amp;&amp; ((! (0 == 0)) || (! (64 == 0))))))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ED71CB-7C2D-461D-B1C5-66C5EF89FDCB}"/>
              </a:ext>
            </a:extLst>
          </p:cNvPr>
          <p:cNvSpPr txBox="1"/>
          <p:nvPr/>
        </p:nvSpPr>
        <p:spPr>
          <a:xfrm>
            <a:off x="423745" y="3787515"/>
            <a:ext cx="8106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if( (! ((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log_level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&amp;&amp; (! ((- 4) == 0))) &amp;&amp;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log_level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))) </a:t>
            </a:r>
          </a:p>
        </p:txBody>
      </p:sp>
    </p:spTree>
    <p:extLst>
      <p:ext uri="{BB962C8B-B14F-4D97-AF65-F5344CB8AC3E}">
        <p14:creationId xmlns:p14="http://schemas.microsoft.com/office/powerpoint/2010/main" val="293251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6"/>
    </mc:Choice>
    <mc:Fallback>
      <p:transition spd="slow" advTm="12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2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Automated Program Repair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56;p13">
            <a:extLst>
              <a:ext uri="{FF2B5EF4-FFF2-40B4-BE49-F238E27FC236}">
                <a16:creationId xmlns:a16="http://schemas.microsoft.com/office/drawing/2014/main" id="{70377B15-D044-462D-83AA-B3197446C4D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57;p13">
            <a:extLst>
              <a:ext uri="{FF2B5EF4-FFF2-40B4-BE49-F238E27FC236}">
                <a16:creationId xmlns:a16="http://schemas.microsoft.com/office/drawing/2014/main" id="{55BCC8A4-30D4-4D85-A187-2053026C9AB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B62070-9B1F-4FFA-A707-2877E8F13468}"/>
              </a:ext>
            </a:extLst>
          </p:cNvPr>
          <p:cNvSpPr txBox="1"/>
          <p:nvPr/>
        </p:nvSpPr>
        <p:spPr>
          <a:xfrm>
            <a:off x="423746" y="1422277"/>
            <a:ext cx="2477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Comic Sans MS" panose="030F0702030302020204" pitchFamily="66" charset="0"/>
              </a:rPr>
              <a:t>Can we generate patches:</a:t>
            </a:r>
          </a:p>
        </p:txBody>
      </p:sp>
      <p:pic>
        <p:nvPicPr>
          <p:cNvPr id="3080" name="Picture 8" descr="Happy Developer by Ishara Kasthuriarachchi on Dribbble">
            <a:extLst>
              <a:ext uri="{FF2B5EF4-FFF2-40B4-BE49-F238E27FC236}">
                <a16:creationId xmlns:a16="http://schemas.microsoft.com/office/drawing/2014/main" id="{F13C8530-2F81-44C7-8A47-03772C48E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761" y="1286287"/>
            <a:ext cx="2341545" cy="1757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B31BCD-62A9-42EA-BC0E-15F0EC718AA8}"/>
              </a:ext>
            </a:extLst>
          </p:cNvPr>
          <p:cNvSpPr txBox="1"/>
          <p:nvPr/>
        </p:nvSpPr>
        <p:spPr>
          <a:xfrm>
            <a:off x="725799" y="2299327"/>
            <a:ext cx="247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50"/>
                </a:solidFill>
                <a:latin typeface="Comic Sans MS" panose="030F0702030302020204" pitchFamily="66" charset="0"/>
              </a:rPr>
              <a:t>Less in quantity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53C97D-594C-4E3B-B7E8-4189AD69E337}"/>
              </a:ext>
            </a:extLst>
          </p:cNvPr>
          <p:cNvSpPr txBox="1"/>
          <p:nvPr/>
        </p:nvSpPr>
        <p:spPr>
          <a:xfrm>
            <a:off x="725799" y="2829687"/>
            <a:ext cx="247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50"/>
                </a:solidFill>
                <a:latin typeface="Comic Sans MS" panose="030F0702030302020204" pitchFamily="66" charset="0"/>
              </a:rPr>
              <a:t>High in quality</a:t>
            </a:r>
          </a:p>
        </p:txBody>
      </p:sp>
      <p:pic>
        <p:nvPicPr>
          <p:cNvPr id="11" name="Picture 4" descr="Correct Symbol - ClipArt Best">
            <a:extLst>
              <a:ext uri="{FF2B5EF4-FFF2-40B4-BE49-F238E27FC236}">
                <a16:creationId xmlns:a16="http://schemas.microsoft.com/office/drawing/2014/main" id="{290A51EB-B39C-4CF4-BCDE-516AAED0F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473" y="2299327"/>
            <a:ext cx="1379833" cy="131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38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66"/>
    </mc:Choice>
    <mc:Fallback xmlns="">
      <p:transition spd="slow" advTm="12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Key Idea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oogle Shape;56;p13">
            <a:extLst>
              <a:ext uri="{FF2B5EF4-FFF2-40B4-BE49-F238E27FC236}">
                <a16:creationId xmlns:a16="http://schemas.microsoft.com/office/drawing/2014/main" id="{6CCCD1A2-0BC8-4B38-AFA6-8ED0671AD31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57;p13">
            <a:extLst>
              <a:ext uri="{FF2B5EF4-FFF2-40B4-BE49-F238E27FC236}">
                <a16:creationId xmlns:a16="http://schemas.microsoft.com/office/drawing/2014/main" id="{354968F4-2B46-45C8-80CF-43808A1F37D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BA64E7A-7471-46AD-A04E-5D6C0144C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 t="17669" b="17669"/>
          <a:stretch/>
        </p:blipFill>
        <p:spPr bwMode="auto">
          <a:xfrm>
            <a:off x="807282" y="1546141"/>
            <a:ext cx="7639048" cy="277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8DF119-A8CE-4F60-9F19-80E439D84864}"/>
              </a:ext>
            </a:extLst>
          </p:cNvPr>
          <p:cNvSpPr txBox="1"/>
          <p:nvPr/>
        </p:nvSpPr>
        <p:spPr>
          <a:xfrm>
            <a:off x="423745" y="1101143"/>
            <a:ext cx="7301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212529"/>
                </a:solidFill>
                <a:effectLst/>
                <a:latin typeface="Arial Nova Cond Light" panose="020B0604020202020204" pitchFamily="34" charset="0"/>
              </a:rPr>
              <a:t>Detecting and discarding over-fitting patches via systematic co-exploration of the patch space and input space</a:t>
            </a:r>
            <a:endParaRPr lang="en-US" sz="1400" dirty="0">
              <a:latin typeface="Arial Nova Cond Light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43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17"/>
    </mc:Choice>
    <mc:Fallback xmlns="">
      <p:transition spd="slow" advTm="1751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Co-Exploration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oogle Shape;56;p13">
            <a:extLst>
              <a:ext uri="{FF2B5EF4-FFF2-40B4-BE49-F238E27FC236}">
                <a16:creationId xmlns:a16="http://schemas.microsoft.com/office/drawing/2014/main" id="{6CCCD1A2-0BC8-4B38-AFA6-8ED0671AD31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57;p13">
            <a:extLst>
              <a:ext uri="{FF2B5EF4-FFF2-40B4-BE49-F238E27FC236}">
                <a16:creationId xmlns:a16="http://schemas.microsoft.com/office/drawing/2014/main" id="{354968F4-2B46-45C8-80CF-43808A1F37D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FEB60B6-26BA-47B4-A9C4-75CE8CBD43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94" y="1223008"/>
            <a:ext cx="753427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0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17"/>
    </mc:Choice>
    <mc:Fallback xmlns="">
      <p:transition spd="slow" advTm="1751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89473"/>
            <a:ext cx="8520600" cy="558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latin typeface="Sabon Next LT" panose="02000500000000000000" pitchFamily="2" charset="0"/>
                <a:ea typeface="Open Sans"/>
                <a:cs typeface="Sabon Next LT" panose="02000500000000000000" pitchFamily="2" charset="0"/>
                <a:sym typeface="Open Sans"/>
              </a:rPr>
              <a:t>CPR Tool</a:t>
            </a:r>
            <a:endParaRPr sz="2800" b="1" dirty="0">
              <a:latin typeface="Sabon Next LT" panose="02000500000000000000" pitchFamily="2" charset="0"/>
              <a:ea typeface="Open Sans"/>
              <a:cs typeface="Sabon Next LT" panose="02000500000000000000" pitchFamily="2" charset="0"/>
              <a:sym typeface="Open Sans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1003" y="4297213"/>
            <a:ext cx="1011297" cy="636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3EAEE91-18C8-4259-98A4-499D7E0CF470}"/>
              </a:ext>
            </a:extLst>
          </p:cNvPr>
          <p:cNvCxnSpPr/>
          <p:nvPr/>
        </p:nvCxnSpPr>
        <p:spPr>
          <a:xfrm>
            <a:off x="423746" y="1048208"/>
            <a:ext cx="67665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oogle Shape;56;p13">
            <a:extLst>
              <a:ext uri="{FF2B5EF4-FFF2-40B4-BE49-F238E27FC236}">
                <a16:creationId xmlns:a16="http://schemas.microsoft.com/office/drawing/2014/main" id="{F0615FCE-2B19-47D6-8FD5-6C40345A30B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440499"/>
            <a:ext cx="1120909" cy="66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7;p13">
            <a:extLst>
              <a:ext uri="{FF2B5EF4-FFF2-40B4-BE49-F238E27FC236}">
                <a16:creationId xmlns:a16="http://schemas.microsoft.com/office/drawing/2014/main" id="{194C07D0-B790-44BE-8857-DF3C277AC95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9647" y="4493434"/>
            <a:ext cx="560146" cy="538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8D7B979-C91D-4A7F-B435-F03A81F639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7383" y="878695"/>
            <a:ext cx="5792702" cy="2858787"/>
          </a:xfrm>
          <a:prstGeom prst="rect">
            <a:avLst/>
          </a:prstGeom>
        </p:spPr>
      </p:pic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1CFCA568-219F-4384-86B2-24008CAA1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970" y="3999537"/>
            <a:ext cx="488325" cy="440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ee the source image">
            <a:extLst>
              <a:ext uri="{FF2B5EF4-FFF2-40B4-BE49-F238E27FC236}">
                <a16:creationId xmlns:a16="http://schemas.microsoft.com/office/drawing/2014/main" id="{8FE63EF1-612E-45CB-9BFD-1FA997E2B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3734" y="4079956"/>
            <a:ext cx="704888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E59236-8B9D-4CE7-8D43-CA8F0B8A7B3C}"/>
              </a:ext>
            </a:extLst>
          </p:cNvPr>
          <p:cNvSpPr txBox="1"/>
          <p:nvPr/>
        </p:nvSpPr>
        <p:spPr>
          <a:xfrm>
            <a:off x="3224627" y="4469361"/>
            <a:ext cx="191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rshariffdeen</a:t>
            </a:r>
            <a:r>
              <a:rPr lang="en-US" sz="1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8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cpr</a:t>
            </a:r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60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87"/>
    </mc:Choice>
    <mc:Fallback xmlns="">
      <p:transition spd="slow" advTm="46287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2.5|0.6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5536</TotalTime>
  <Words>238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Sagona ExtraLight</vt:lpstr>
      <vt:lpstr>Open Sans</vt:lpstr>
      <vt:lpstr>Arial Nova Cond Light</vt:lpstr>
      <vt:lpstr>Arial Nova Cond</vt:lpstr>
      <vt:lpstr>Sabon Next LT</vt:lpstr>
      <vt:lpstr>Courier New</vt:lpstr>
      <vt:lpstr>Source Sans Pro</vt:lpstr>
      <vt:lpstr>Arial</vt:lpstr>
      <vt:lpstr>Amasis MT Pro</vt:lpstr>
      <vt:lpstr>Open Sans SemiBold</vt:lpstr>
      <vt:lpstr>Comic Sans MS</vt:lpstr>
      <vt:lpstr>Simple Light</vt:lpstr>
      <vt:lpstr>Concolic Program Repair</vt:lpstr>
      <vt:lpstr>Program Repair</vt:lpstr>
      <vt:lpstr>Automated Program Repair</vt:lpstr>
      <vt:lpstr>Automated Program Repair</vt:lpstr>
      <vt:lpstr>Automated Program Repair</vt:lpstr>
      <vt:lpstr>Automated Program Repair</vt:lpstr>
      <vt:lpstr>Key Idea</vt:lpstr>
      <vt:lpstr>Co-Exploration</vt:lpstr>
      <vt:lpstr>CPR Tool</vt:lpstr>
      <vt:lpstr>Evaluation</vt:lpstr>
      <vt:lpstr>Artifact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Concolic Program Repair</dc:title>
  <dc:creator>Ridwan Shariffdeen</dc:creator>
  <cp:lastModifiedBy>Ridwan Shariffdeen</cp:lastModifiedBy>
  <cp:revision>54</cp:revision>
  <dcterms:modified xsi:type="dcterms:W3CDTF">2021-05-19T09:42:34Z</dcterms:modified>
</cp:coreProperties>
</file>